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Proxima Nova"/>
      <p:regular r:id="rId74"/>
      <p:bold r:id="rId75"/>
      <p:italic r:id="rId76"/>
      <p:boldItalic r:id="rId77"/>
    </p:embeddedFont>
    <p:embeddedFont>
      <p:font typeface="PT Serif"/>
      <p:regular r:id="rId78"/>
      <p:bold r:id="rId79"/>
      <p:italic r:id="rId80"/>
      <p:boldItalic r:id="rId81"/>
    </p:embeddedFont>
    <p:embeddedFont>
      <p:font typeface="Lora"/>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ora-italic.fntdata"/><Relationship Id="rId83" Type="http://schemas.openxmlformats.org/officeDocument/2006/relationships/font" Target="fonts/Lora-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Lora-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TSerif-italic.fntdata"/><Relationship Id="rId82" Type="http://schemas.openxmlformats.org/officeDocument/2006/relationships/font" Target="fonts/Lora-regular.fntdata"/><Relationship Id="rId81" Type="http://schemas.openxmlformats.org/officeDocument/2006/relationships/font" Target="fonts/PTSerif-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ProximaNova-bold.fntdata"/><Relationship Id="rId30" Type="http://schemas.openxmlformats.org/officeDocument/2006/relationships/slide" Target="slides/slide24.xml"/><Relationship Id="rId74" Type="http://schemas.openxmlformats.org/officeDocument/2006/relationships/font" Target="fonts/ProximaNova-regular.fntdata"/><Relationship Id="rId33" Type="http://schemas.openxmlformats.org/officeDocument/2006/relationships/slide" Target="slides/slide27.xml"/><Relationship Id="rId77" Type="http://schemas.openxmlformats.org/officeDocument/2006/relationships/font" Target="fonts/ProximaNova-boldItalic.fntdata"/><Relationship Id="rId32" Type="http://schemas.openxmlformats.org/officeDocument/2006/relationships/slide" Target="slides/slide26.xml"/><Relationship Id="rId76" Type="http://schemas.openxmlformats.org/officeDocument/2006/relationships/font" Target="fonts/ProximaNova-italic.fntdata"/><Relationship Id="rId35" Type="http://schemas.openxmlformats.org/officeDocument/2006/relationships/slide" Target="slides/slide29.xml"/><Relationship Id="rId79" Type="http://schemas.openxmlformats.org/officeDocument/2006/relationships/font" Target="fonts/PTSerif-bold.fntdata"/><Relationship Id="rId34" Type="http://schemas.openxmlformats.org/officeDocument/2006/relationships/slide" Target="slides/slide28.xml"/><Relationship Id="rId78" Type="http://schemas.openxmlformats.org/officeDocument/2006/relationships/font" Target="fonts/PTSerif-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1" name="Shape 571"/>
        <p:cNvGrpSpPr/>
        <p:nvPr/>
      </p:nvGrpSpPr>
      <p:grpSpPr>
        <a:xfrm>
          <a:off x="0" y="0"/>
          <a:ext cx="0" cy="0"/>
          <a:chOff x="0" y="0"/>
          <a:chExt cx="0" cy="0"/>
        </a:xfrm>
      </p:grpSpPr>
      <p:sp>
        <p:nvSpPr>
          <p:cNvPr id="572" name="Shape 5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3" name="Shape 5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1" name="Shape 6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Shape 6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 name="Shape 699"/>
        <p:cNvGrpSpPr/>
        <p:nvPr/>
      </p:nvGrpSpPr>
      <p:grpSpPr>
        <a:xfrm>
          <a:off x="0" y="0"/>
          <a:ext cx="0" cy="0"/>
          <a:chOff x="0" y="0"/>
          <a:chExt cx="0" cy="0"/>
        </a:xfrm>
      </p:grpSpPr>
      <p:sp>
        <p:nvSpPr>
          <p:cNvPr id="700" name="Shape 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1" name="Shape 7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4" name="Shape 704"/>
        <p:cNvGrpSpPr/>
        <p:nvPr/>
      </p:nvGrpSpPr>
      <p:grpSpPr>
        <a:xfrm>
          <a:off x="0" y="0"/>
          <a:ext cx="0" cy="0"/>
          <a:chOff x="0" y="0"/>
          <a:chExt cx="0" cy="0"/>
        </a:xfrm>
      </p:grpSpPr>
      <p:sp>
        <p:nvSpPr>
          <p:cNvPr id="705" name="Shape 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6" name="Shape 7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5" name="Shape 7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accent1"/>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0" name="Shape 6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9" name="Shape 6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6" name="Shape 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79" name="Shape 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0"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4" name="Shape 84"/>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88" name="Shape 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9" name="Shape 99"/>
        <p:cNvGrpSpPr/>
        <p:nvPr/>
      </p:nvGrpSpPr>
      <p:grpSpPr>
        <a:xfrm>
          <a:off x="0" y="0"/>
          <a:ext cx="0" cy="0"/>
          <a:chOff x="0" y="0"/>
          <a:chExt cx="0" cy="0"/>
        </a:xfrm>
      </p:grpSpPr>
      <p:sp>
        <p:nvSpPr>
          <p:cNvPr id="100" name="Shape 100"/>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01" name="Shape 101"/>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02" name="Shape 1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03" name="Shape 103"/>
        <p:cNvGrpSpPr/>
        <p:nvPr/>
      </p:nvGrpSpPr>
      <p:grpSpPr>
        <a:xfrm>
          <a:off x="0" y="0"/>
          <a:ext cx="0" cy="0"/>
          <a:chOff x="0" y="0"/>
          <a:chExt cx="0" cy="0"/>
        </a:xfrm>
      </p:grpSpPr>
      <p:sp>
        <p:nvSpPr>
          <p:cNvPr id="104" name="Shape 104"/>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 name="Shape 10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 name="Shape 112"/>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13" name="Shape 113"/>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14" name="Shape 1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 name="Shape 1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18" name="Shape 118"/>
        <p:cNvGrpSpPr/>
        <p:nvPr/>
      </p:nvGrpSpPr>
      <p:grpSpPr>
        <a:xfrm>
          <a:off x="0" y="0"/>
          <a:ext cx="0" cy="0"/>
          <a:chOff x="0" y="0"/>
          <a:chExt cx="0" cy="0"/>
        </a:xfrm>
      </p:grpSpPr>
      <p:sp>
        <p:nvSpPr>
          <p:cNvPr id="119" name="Shape 119"/>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20" name="Shape 120"/>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1" name="Shape 1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22" name="Shape 122"/>
        <p:cNvGrpSpPr/>
        <p:nvPr/>
      </p:nvGrpSpPr>
      <p:grpSpPr>
        <a:xfrm>
          <a:off x="0" y="0"/>
          <a:ext cx="0" cy="0"/>
          <a:chOff x="0" y="0"/>
          <a:chExt cx="0" cy="0"/>
        </a:xfrm>
      </p:grpSpPr>
      <p:sp>
        <p:nvSpPr>
          <p:cNvPr id="123" name="Shape 12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24" name="Shape 1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25" name="Shape 125"/>
        <p:cNvGrpSpPr/>
        <p:nvPr/>
      </p:nvGrpSpPr>
      <p:grpSpPr>
        <a:xfrm>
          <a:off x="0" y="0"/>
          <a:ext cx="0" cy="0"/>
          <a:chOff x="0" y="0"/>
          <a:chExt cx="0" cy="0"/>
        </a:xfrm>
      </p:grpSpPr>
      <p:sp>
        <p:nvSpPr>
          <p:cNvPr id="126" name="Shape 12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27" name="Shape 127"/>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28" name="Shape 128"/>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29" name="Shape 129"/>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0" name="Shape 1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31" name="Shape 131"/>
        <p:cNvGrpSpPr/>
        <p:nvPr/>
      </p:nvGrpSpPr>
      <p:grpSpPr>
        <a:xfrm>
          <a:off x="0" y="0"/>
          <a:ext cx="0" cy="0"/>
          <a:chOff x="0" y="0"/>
          <a:chExt cx="0" cy="0"/>
        </a:xfrm>
      </p:grpSpPr>
      <p:sp>
        <p:nvSpPr>
          <p:cNvPr id="132" name="Shape 13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33" name="Shape 1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34" name="Shape 134"/>
        <p:cNvGrpSpPr/>
        <p:nvPr/>
      </p:nvGrpSpPr>
      <p:grpSpPr>
        <a:xfrm>
          <a:off x="0" y="0"/>
          <a:ext cx="0" cy="0"/>
          <a:chOff x="0" y="0"/>
          <a:chExt cx="0" cy="0"/>
        </a:xfrm>
      </p:grpSpPr>
      <p:sp>
        <p:nvSpPr>
          <p:cNvPr id="135" name="Shape 135"/>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36" name="Shape 136"/>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37" name="Shape 1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8" name="Shape 138"/>
        <p:cNvGrpSpPr/>
        <p:nvPr/>
      </p:nvGrpSpPr>
      <p:grpSpPr>
        <a:xfrm>
          <a:off x="0" y="0"/>
          <a:ext cx="0" cy="0"/>
          <a:chOff x="0" y="0"/>
          <a:chExt cx="0" cy="0"/>
        </a:xfrm>
      </p:grpSpPr>
      <p:sp>
        <p:nvSpPr>
          <p:cNvPr id="139" name="Shape 1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b="1"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b="1" sz="2800">
                <a:solidFill>
                  <a:schemeClr val="dk1"/>
                </a:solidFill>
                <a:latin typeface="Proxima Nova"/>
                <a:ea typeface="Proxima Nova"/>
                <a:cs typeface="Proxima Nova"/>
                <a:sym typeface="Proxima Nova"/>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Proxima Nova"/>
              <a:defRPr b="1"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defRPr b="1">
                <a:solidFill>
                  <a:schemeClr val="dk2"/>
                </a:solidFill>
                <a:latin typeface="Proxima Nova"/>
                <a:ea typeface="Proxima Nova"/>
                <a:cs typeface="Proxima Nova"/>
                <a:sym typeface="Proxima Nova"/>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97" name="Shape 9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p:txBody>
      </p:sp>
      <p:sp>
        <p:nvSpPr>
          <p:cNvPr id="98" name="Shape 9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7.jp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jpg"/><Relationship Id="rId6" Type="http://schemas.openxmlformats.org/officeDocument/2006/relationships/image" Target="../media/image18.png"/><Relationship Id="rId7"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08.jpg"/><Relationship Id="rId4" Type="http://schemas.openxmlformats.org/officeDocument/2006/relationships/image" Target="../media/image0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64.png"/><Relationship Id="rId7" Type="http://schemas.openxmlformats.org/officeDocument/2006/relationships/image" Target="../media/image28.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64.png"/><Relationship Id="rId7" Type="http://schemas.openxmlformats.org/officeDocument/2006/relationships/image" Target="../media/image28.png"/><Relationship Id="rId8"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0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0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38.jpg"/><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38.jpg"/><Relationship Id="rId4" Type="http://schemas.openxmlformats.org/officeDocument/2006/relationships/image" Target="../media/image40.jpg"/><Relationship Id="rId5"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38.jp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8.jpg"/><Relationship Id="rId5" Type="http://schemas.openxmlformats.org/officeDocument/2006/relationships/image" Target="../media/image43.png"/><Relationship Id="rId6" Type="http://schemas.openxmlformats.org/officeDocument/2006/relationships/image" Target="../media/image4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38.jp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8.jp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63.jpg"/><Relationship Id="rId4" Type="http://schemas.openxmlformats.org/officeDocument/2006/relationships/image" Target="../media/image46.jpg"/><Relationship Id="rId5" Type="http://schemas.openxmlformats.org/officeDocument/2006/relationships/image" Target="../media/image49.jpg"/><Relationship Id="rId6" Type="http://schemas.openxmlformats.org/officeDocument/2006/relationships/image" Target="../media/image48.jpg"/><Relationship Id="rId7"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63.jpg"/><Relationship Id="rId4" Type="http://schemas.openxmlformats.org/officeDocument/2006/relationships/image" Target="../media/image46.jpg"/><Relationship Id="rId5" Type="http://schemas.openxmlformats.org/officeDocument/2006/relationships/image" Target="../media/image49.jpg"/><Relationship Id="rId6" Type="http://schemas.openxmlformats.org/officeDocument/2006/relationships/image" Target="../media/image48.jpg"/><Relationship Id="rId7"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50.jp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02.png"/><Relationship Id="rId4" Type="http://schemas.openxmlformats.org/officeDocument/2006/relationships/image" Target="../media/image03.png"/><Relationship Id="rId5"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2.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0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143" name="Shape 143"/>
        <p:cNvGrpSpPr/>
        <p:nvPr/>
      </p:nvGrpSpPr>
      <p:grpSpPr>
        <a:xfrm>
          <a:off x="0" y="0"/>
          <a:ext cx="0" cy="0"/>
          <a:chOff x="0" y="0"/>
          <a:chExt cx="0" cy="0"/>
        </a:xfrm>
      </p:grpSpPr>
      <p:sp>
        <p:nvSpPr>
          <p:cNvPr id="144" name="Shape 144"/>
          <p:cNvSpPr txBox="1"/>
          <p:nvPr>
            <p:ph type="ctrTitle"/>
          </p:nvPr>
        </p:nvSpPr>
        <p:spPr>
          <a:xfrm>
            <a:off x="311700" y="741400"/>
            <a:ext cx="8520600" cy="2493000"/>
          </a:xfrm>
          <a:prstGeom prst="rect">
            <a:avLst/>
          </a:prstGeom>
        </p:spPr>
        <p:txBody>
          <a:bodyPr anchorCtr="0" anchor="b" bIns="91425" lIns="91425" rIns="91425" tIns="91425">
            <a:noAutofit/>
          </a:bodyPr>
          <a:lstStyle/>
          <a:p>
            <a:pPr lvl="0">
              <a:spcBef>
                <a:spcPts val="0"/>
              </a:spcBef>
              <a:buNone/>
            </a:pPr>
            <a:r>
              <a:rPr lang="en">
                <a:solidFill>
                  <a:srgbClr val="FFFFFF"/>
                </a:solidFill>
              </a:rPr>
              <a:t>Blockchains, </a:t>
            </a:r>
          </a:p>
          <a:p>
            <a:pPr lvl="0" rtl="0">
              <a:spcBef>
                <a:spcPts val="0"/>
              </a:spcBef>
              <a:buNone/>
            </a:pPr>
            <a:r>
              <a:rPr lang="en">
                <a:solidFill>
                  <a:srgbClr val="FFFFFF"/>
                </a:solidFill>
              </a:rPr>
              <a:t>Smart Contracts (DApps), and Regulation</a:t>
            </a:r>
          </a:p>
        </p:txBody>
      </p:sp>
      <p:sp>
        <p:nvSpPr>
          <p:cNvPr id="145" name="Shape 145"/>
          <p:cNvSpPr txBox="1"/>
          <p:nvPr>
            <p:ph idx="1" type="subTitle"/>
          </p:nvPr>
        </p:nvSpPr>
        <p:spPr>
          <a:xfrm>
            <a:off x="311700" y="3291325"/>
            <a:ext cx="8520600" cy="792600"/>
          </a:xfrm>
          <a:prstGeom prst="rect">
            <a:avLst/>
          </a:prstGeom>
        </p:spPr>
        <p:txBody>
          <a:bodyPr anchorCtr="0" anchor="t" bIns="91425" lIns="91425" rIns="91425" tIns="91425">
            <a:noAutofit/>
          </a:bodyPr>
          <a:lstStyle/>
          <a:p>
            <a:pPr lvl="0">
              <a:spcBef>
                <a:spcPts val="0"/>
              </a:spcBef>
              <a:buNone/>
            </a:pPr>
            <a:r>
              <a:rPr lang="en">
                <a:solidFill>
                  <a:srgbClr val="666666"/>
                </a:solidFill>
              </a:rPr>
              <a:t>A briefing from Coin Center</a:t>
            </a:r>
          </a:p>
        </p:txBody>
      </p:sp>
      <p:pic>
        <p:nvPicPr>
          <p:cNvPr descr="LogoWeb2.png" id="146" name="Shape 146"/>
          <p:cNvPicPr preferRelativeResize="0"/>
          <p:nvPr/>
        </p:nvPicPr>
        <p:blipFill>
          <a:blip r:embed="rId3">
            <a:alphaModFix/>
          </a:blip>
          <a:stretch>
            <a:fillRect/>
          </a:stretch>
        </p:blipFill>
        <p:spPr>
          <a:xfrm>
            <a:off x="416175" y="4375325"/>
            <a:ext cx="2698349" cy="495824"/>
          </a:xfrm>
          <a:prstGeom prst="rect">
            <a:avLst/>
          </a:prstGeom>
          <a:noFill/>
          <a:ln>
            <a:noFill/>
          </a:ln>
        </p:spPr>
      </p:pic>
      <p:sp>
        <p:nvSpPr>
          <p:cNvPr id="147" name="Shape 147"/>
          <p:cNvSpPr txBox="1"/>
          <p:nvPr/>
        </p:nvSpPr>
        <p:spPr>
          <a:xfrm>
            <a:off x="6234525" y="4415187"/>
            <a:ext cx="2790000" cy="4161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F77D00"/>
                </a:solidFill>
                <a:latin typeface="Proxima Nova"/>
                <a:ea typeface="Proxima Nova"/>
                <a:cs typeface="Proxima Nova"/>
                <a:sym typeface="Proxima Nova"/>
              </a:rPr>
              <a:t>Peter Van Valkenburgh</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Testimony and Briefings</a:t>
            </a:r>
          </a:p>
        </p:txBody>
      </p:sp>
      <p:grpSp>
        <p:nvGrpSpPr>
          <p:cNvPr id="205" name="Shape 205"/>
          <p:cNvGrpSpPr/>
          <p:nvPr/>
        </p:nvGrpSpPr>
        <p:grpSpPr>
          <a:xfrm>
            <a:off x="881075" y="1276673"/>
            <a:ext cx="7381849" cy="3161750"/>
            <a:chOff x="1007450" y="1276673"/>
            <a:chExt cx="7381849" cy="3161750"/>
          </a:xfrm>
        </p:grpSpPr>
        <p:pic>
          <p:nvPicPr>
            <p:cNvPr descr="jerry-testimony.jpg" id="206" name="Shape 206"/>
            <p:cNvPicPr preferRelativeResize="0"/>
            <p:nvPr/>
          </p:nvPicPr>
          <p:blipFill>
            <a:blip r:embed="rId3">
              <a:alphaModFix/>
            </a:blip>
            <a:stretch>
              <a:fillRect/>
            </a:stretch>
          </p:blipFill>
          <p:spPr>
            <a:xfrm>
              <a:off x="1007450" y="1276673"/>
              <a:ext cx="4738524" cy="3161750"/>
            </a:xfrm>
            <a:prstGeom prst="rect">
              <a:avLst/>
            </a:prstGeom>
            <a:noFill/>
            <a:ln>
              <a:noFill/>
            </a:ln>
          </p:spPr>
        </p:pic>
        <p:pic>
          <p:nvPicPr>
            <p:cNvPr descr="peter-panel.jpg" id="207" name="Shape 207"/>
            <p:cNvPicPr preferRelativeResize="0"/>
            <p:nvPr/>
          </p:nvPicPr>
          <p:blipFill rotWithShape="1">
            <a:blip r:embed="rId4">
              <a:alphaModFix/>
            </a:blip>
            <a:srcRect b="0" l="3241" r="0" t="0"/>
            <a:stretch/>
          </p:blipFill>
          <p:spPr>
            <a:xfrm>
              <a:off x="5822750" y="1276674"/>
              <a:ext cx="2566549" cy="1769075"/>
            </a:xfrm>
            <a:prstGeom prst="rect">
              <a:avLst/>
            </a:prstGeom>
            <a:noFill/>
            <a:ln>
              <a:noFill/>
            </a:ln>
          </p:spPr>
        </p:pic>
        <p:pic>
          <p:nvPicPr>
            <p:cNvPr descr="robin-panel.png" id="208" name="Shape 208"/>
            <p:cNvPicPr preferRelativeResize="0"/>
            <p:nvPr/>
          </p:nvPicPr>
          <p:blipFill>
            <a:blip r:embed="rId5">
              <a:alphaModFix/>
            </a:blip>
            <a:stretch>
              <a:fillRect/>
            </a:stretch>
          </p:blipFill>
          <p:spPr>
            <a:xfrm>
              <a:off x="5822750" y="3114873"/>
              <a:ext cx="2566539" cy="132354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pic>
        <p:nvPicPr>
          <p:cNvPr descr="Screenshot 2016-09-16 at 1.53.38 PM.png" id="213" name="Shape 213"/>
          <p:cNvPicPr preferRelativeResize="0"/>
          <p:nvPr/>
        </p:nvPicPr>
        <p:blipFill rotWithShape="1">
          <a:blip r:embed="rId3">
            <a:alphaModFix/>
          </a:blip>
          <a:srcRect b="0" l="16356" r="16910" t="0"/>
          <a:stretch/>
        </p:blipFill>
        <p:spPr>
          <a:xfrm>
            <a:off x="4377224" y="1271262"/>
            <a:ext cx="1657675" cy="2496825"/>
          </a:xfrm>
          <a:prstGeom prst="rect">
            <a:avLst/>
          </a:prstGeom>
          <a:noFill/>
          <a:ln>
            <a:noFill/>
          </a:ln>
        </p:spPr>
      </p:pic>
      <p:pic>
        <p:nvPicPr>
          <p:cNvPr descr="circle-shadow.png" id="214" name="Shape 214"/>
          <p:cNvPicPr preferRelativeResize="0"/>
          <p:nvPr/>
        </p:nvPicPr>
        <p:blipFill>
          <a:blip r:embed="rId4">
            <a:alphaModFix/>
          </a:blip>
          <a:stretch>
            <a:fillRect/>
          </a:stretch>
        </p:blipFill>
        <p:spPr>
          <a:xfrm>
            <a:off x="1287624" y="1810412"/>
            <a:ext cx="1479275" cy="1479275"/>
          </a:xfrm>
          <a:prstGeom prst="rect">
            <a:avLst/>
          </a:prstGeom>
          <a:noFill/>
          <a:ln>
            <a:noFill/>
          </a:ln>
        </p:spPr>
      </p:pic>
      <p:pic>
        <p:nvPicPr>
          <p:cNvPr descr="stock-illustration-67775099-heart-icon-modern-minimal-flat-design-style-love-symbol.jpg" id="215" name="Shape 215"/>
          <p:cNvPicPr preferRelativeResize="0"/>
          <p:nvPr/>
        </p:nvPicPr>
        <p:blipFill>
          <a:blip r:embed="rId5">
            <a:alphaModFix/>
          </a:blip>
          <a:stretch>
            <a:fillRect/>
          </a:stretch>
        </p:blipFill>
        <p:spPr>
          <a:xfrm>
            <a:off x="2940224" y="1852287"/>
            <a:ext cx="1523724" cy="1523724"/>
          </a:xfrm>
          <a:prstGeom prst="rect">
            <a:avLst/>
          </a:prstGeom>
          <a:noFill/>
          <a:ln>
            <a:noFill/>
          </a:ln>
        </p:spPr>
      </p:pic>
      <p:pic>
        <p:nvPicPr>
          <p:cNvPr id="216" name="Shape 216"/>
          <p:cNvPicPr preferRelativeResize="0"/>
          <p:nvPr/>
        </p:nvPicPr>
        <p:blipFill>
          <a:blip r:embed="rId6">
            <a:alphaModFix/>
          </a:blip>
          <a:stretch>
            <a:fillRect/>
          </a:stretch>
        </p:blipFill>
        <p:spPr>
          <a:xfrm>
            <a:off x="5279100" y="1852286"/>
            <a:ext cx="1479275" cy="1479275"/>
          </a:xfrm>
          <a:prstGeom prst="rect">
            <a:avLst/>
          </a:prstGeom>
          <a:noFill/>
          <a:ln>
            <a:noFill/>
          </a:ln>
        </p:spPr>
      </p:pic>
      <p:pic>
        <p:nvPicPr>
          <p:cNvPr id="217" name="Shape 217"/>
          <p:cNvPicPr preferRelativeResize="0"/>
          <p:nvPr/>
        </p:nvPicPr>
        <p:blipFill>
          <a:blip r:embed="rId7">
            <a:alphaModFix/>
          </a:blip>
          <a:stretch>
            <a:fillRect/>
          </a:stretch>
        </p:blipFill>
        <p:spPr>
          <a:xfrm>
            <a:off x="6326399" y="1878375"/>
            <a:ext cx="1479274" cy="1479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221" name="Shape 221"/>
        <p:cNvGrpSpPr/>
        <p:nvPr/>
      </p:nvGrpSpPr>
      <p:grpSpPr>
        <a:xfrm>
          <a:off x="0" y="0"/>
          <a:ext cx="0" cy="0"/>
          <a:chOff x="0" y="0"/>
          <a:chExt cx="0" cy="0"/>
        </a:xfrm>
      </p:grpSpPr>
      <p:sp>
        <p:nvSpPr>
          <p:cNvPr id="222" name="Shape 222"/>
          <p:cNvSpPr txBox="1"/>
          <p:nvPr>
            <p:ph type="ctrTitle"/>
          </p:nvPr>
        </p:nvSpPr>
        <p:spPr>
          <a:xfrm>
            <a:off x="311700" y="741400"/>
            <a:ext cx="8520600" cy="2258400"/>
          </a:xfrm>
          <a:prstGeom prst="rect">
            <a:avLst/>
          </a:prstGeom>
        </p:spPr>
        <p:txBody>
          <a:bodyPr anchorCtr="0" anchor="b" bIns="91425" lIns="91425" rIns="91425" tIns="91425">
            <a:noAutofit/>
          </a:bodyPr>
          <a:lstStyle/>
          <a:p>
            <a:pPr lvl="0">
              <a:spcBef>
                <a:spcPts val="0"/>
              </a:spcBef>
              <a:buNone/>
            </a:pPr>
            <a:r>
              <a:rPr lang="en">
                <a:solidFill>
                  <a:srgbClr val="FFFFFF"/>
                </a:solidFill>
              </a:rPr>
              <a:t>Part I:</a:t>
            </a:r>
          </a:p>
          <a:p>
            <a:pPr lvl="0" rtl="0">
              <a:spcBef>
                <a:spcPts val="0"/>
              </a:spcBef>
              <a:buNone/>
            </a:pPr>
            <a:r>
              <a:rPr lang="en">
                <a:solidFill>
                  <a:srgbClr val="FFFFFF"/>
                </a:solidFill>
              </a:rPr>
              <a:t>What is “Blockchain” !?</a:t>
            </a:r>
          </a:p>
        </p:txBody>
      </p:sp>
      <p:sp>
        <p:nvSpPr>
          <p:cNvPr id="223" name="Shape 223"/>
          <p:cNvSpPr txBox="1"/>
          <p:nvPr>
            <p:ph idx="1" type="subTitle"/>
          </p:nvPr>
        </p:nvSpPr>
        <p:spPr>
          <a:xfrm>
            <a:off x="311700" y="3291325"/>
            <a:ext cx="8520600" cy="792600"/>
          </a:xfrm>
          <a:prstGeom prst="rect">
            <a:avLst/>
          </a:prstGeom>
        </p:spPr>
        <p:txBody>
          <a:bodyPr anchorCtr="0" anchor="t" bIns="91425" lIns="91425" rIns="91425" tIns="91425">
            <a:noAutofit/>
          </a:bodyPr>
          <a:lstStyle/>
          <a:p>
            <a:pPr lvl="0" rtl="0">
              <a:spcBef>
                <a:spcPts val="0"/>
              </a:spcBef>
              <a:buNone/>
            </a:pPr>
            <a:r>
              <a:rPr lang="en">
                <a:solidFill>
                  <a:srgbClr val="666666"/>
                </a:solidFill>
              </a:rPr>
              <a:t>A briefing from Coin Center</a:t>
            </a:r>
          </a:p>
        </p:txBody>
      </p:sp>
      <p:pic>
        <p:nvPicPr>
          <p:cNvPr descr="LogoWeb2.png" id="224" name="Shape 224"/>
          <p:cNvPicPr preferRelativeResize="0"/>
          <p:nvPr/>
        </p:nvPicPr>
        <p:blipFill>
          <a:blip r:embed="rId3">
            <a:alphaModFix/>
          </a:blip>
          <a:stretch>
            <a:fillRect/>
          </a:stretch>
        </p:blipFill>
        <p:spPr>
          <a:xfrm>
            <a:off x="416175" y="4375325"/>
            <a:ext cx="2698349" cy="495824"/>
          </a:xfrm>
          <a:prstGeom prst="rect">
            <a:avLst/>
          </a:prstGeom>
          <a:noFill/>
          <a:ln>
            <a:noFill/>
          </a:ln>
        </p:spPr>
      </p:pic>
      <p:sp>
        <p:nvSpPr>
          <p:cNvPr id="225" name="Shape 225"/>
          <p:cNvSpPr txBox="1"/>
          <p:nvPr/>
        </p:nvSpPr>
        <p:spPr>
          <a:xfrm>
            <a:off x="6234525" y="4415187"/>
            <a:ext cx="2790000" cy="4161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77D00"/>
                </a:solidFill>
                <a:latin typeface="Proxima Nova"/>
                <a:ea typeface="Proxima Nova"/>
                <a:cs typeface="Proxima Nova"/>
                <a:sym typeface="Proxima Nova"/>
              </a:rPr>
              <a:t>Peter Van Valkenburgh</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solidFill>
                  <a:srgbClr val="FFFFFF"/>
                </a:solidFill>
              </a:rPr>
              <a:t>The word</a:t>
            </a:r>
          </a:p>
          <a:p>
            <a:pPr lvl="0">
              <a:spcBef>
                <a:spcPts val="0"/>
              </a:spcBef>
              <a:buNone/>
            </a:pPr>
            <a:r>
              <a:rPr lang="en" sz="4800">
                <a:solidFill>
                  <a:srgbClr val="FFFFFF"/>
                </a:solidFill>
              </a:rPr>
              <a:t>“Blockchain”</a:t>
            </a:r>
          </a:p>
          <a:p>
            <a:pPr lvl="0">
              <a:spcBef>
                <a:spcPts val="0"/>
              </a:spcBef>
              <a:buNone/>
            </a:pPr>
            <a:r>
              <a:rPr lang="en">
                <a:solidFill>
                  <a:srgbClr val="FFFFFF"/>
                </a:solidFill>
              </a:rPr>
              <a:t>is like the word</a:t>
            </a:r>
          </a:p>
          <a:p>
            <a:pPr lvl="0">
              <a:spcBef>
                <a:spcPts val="0"/>
              </a:spcBef>
              <a:buNone/>
            </a:pPr>
            <a:r>
              <a:rPr lang="en" sz="4800">
                <a:solidFill>
                  <a:srgbClr val="FFFFFF"/>
                </a:solidFill>
              </a:rPr>
              <a:t>“Vehicle”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descr="Long_exposure_of_traffic_and_buildings_on_Massachusetts_Avenue_at_night_at_Thomas_Circle_in_Washington_DC..jpg" id="235" name="Shape 235"/>
          <p:cNvPicPr preferRelativeResize="0"/>
          <p:nvPr/>
        </p:nvPicPr>
        <p:blipFill>
          <a:blip r:embed="rId3">
            <a:alphaModFix/>
          </a:blip>
          <a:stretch>
            <a:fillRect/>
          </a:stretch>
        </p:blipFill>
        <p:spPr>
          <a:xfrm>
            <a:off x="0" y="-59600"/>
            <a:ext cx="9144000" cy="6095991"/>
          </a:xfrm>
          <a:prstGeom prst="rect">
            <a:avLst/>
          </a:prstGeom>
          <a:noFill/>
          <a:ln>
            <a:noFill/>
          </a:ln>
        </p:spPr>
      </p:pic>
      <p:sp>
        <p:nvSpPr>
          <p:cNvPr id="236" name="Shape 236"/>
          <p:cNvSpPr txBox="1"/>
          <p:nvPr/>
        </p:nvSpPr>
        <p:spPr>
          <a:xfrm>
            <a:off x="2001300" y="1071750"/>
            <a:ext cx="51414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600">
                <a:solidFill>
                  <a:srgbClr val="FFFFFF"/>
                </a:solidFill>
                <a:latin typeface="Proxima Nova"/>
                <a:ea typeface="Proxima Nova"/>
                <a:cs typeface="Proxima Nova"/>
                <a:sym typeface="Proxima Nova"/>
              </a:rPr>
              <a:t>No one says, </a:t>
            </a:r>
          </a:p>
          <a:p>
            <a:pPr lvl="0" rtl="0" algn="ctr">
              <a:spcBef>
                <a:spcPts val="0"/>
              </a:spcBef>
              <a:buNone/>
            </a:pPr>
            <a:r>
              <a:rPr b="1" lang="en" sz="4800">
                <a:solidFill>
                  <a:srgbClr val="FFFFFF"/>
                </a:solidFill>
                <a:latin typeface="Proxima Nova"/>
                <a:ea typeface="Proxima Nova"/>
                <a:cs typeface="Proxima Nova"/>
                <a:sym typeface="Proxima Nova"/>
              </a:rPr>
              <a:t>“how do you feel about </a:t>
            </a:r>
            <a:r>
              <a:rPr b="1" lang="en" sz="6000">
                <a:solidFill>
                  <a:srgbClr val="FFFFFF"/>
                </a:solidFill>
                <a:latin typeface="Proxima Nova"/>
                <a:ea typeface="Proxima Nova"/>
                <a:cs typeface="Proxima Nova"/>
                <a:sym typeface="Proxima Nova"/>
              </a:rPr>
              <a:t>vehicle</a:t>
            </a:r>
            <a:r>
              <a:rPr b="1" lang="en" sz="4800">
                <a:solidFill>
                  <a:srgbClr val="FFFFFF"/>
                </a:solidFill>
                <a:latin typeface="Proxima Nova"/>
                <a:ea typeface="Proxima Nova"/>
                <a:cs typeface="Proxima Nova"/>
                <a:sym typeface="Proxima Nova"/>
              </a:rPr>
              <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descr="Top-Ships-Sells-Tanker-Pair.jpg" id="241" name="Shape 241"/>
          <p:cNvPicPr preferRelativeResize="0"/>
          <p:nvPr/>
        </p:nvPicPr>
        <p:blipFill rotWithShape="1">
          <a:blip r:embed="rId3">
            <a:alphaModFix/>
          </a:blip>
          <a:srcRect b="0" l="7813" r="7813" t="0"/>
          <a:stretch/>
        </p:blipFill>
        <p:spPr>
          <a:xfrm>
            <a:off x="0" y="-59600"/>
            <a:ext cx="9144000" cy="6095989"/>
          </a:xfrm>
          <a:prstGeom prst="rect">
            <a:avLst/>
          </a:prstGeom>
          <a:noFill/>
          <a:ln>
            <a:noFill/>
          </a:ln>
        </p:spPr>
      </p:pic>
      <p:sp>
        <p:nvSpPr>
          <p:cNvPr id="242" name="Shape 242"/>
          <p:cNvSpPr txBox="1"/>
          <p:nvPr/>
        </p:nvSpPr>
        <p:spPr>
          <a:xfrm>
            <a:off x="2001300" y="1071750"/>
            <a:ext cx="5141400" cy="3000000"/>
          </a:xfrm>
          <a:prstGeom prst="rect">
            <a:avLst/>
          </a:prstGeom>
          <a:noFill/>
          <a:ln>
            <a:noFill/>
          </a:ln>
        </p:spPr>
        <p:txBody>
          <a:bodyPr anchorCtr="0" anchor="ctr" bIns="91425" lIns="91425" rIns="91425" tIns="91425">
            <a:noAutofit/>
          </a:bodyPr>
          <a:lstStyle/>
          <a:p>
            <a:pPr lvl="0" rtl="0" algn="ctr">
              <a:spcBef>
                <a:spcPts val="0"/>
              </a:spcBef>
              <a:buNone/>
            </a:pPr>
            <a:r>
              <a:rPr b="1" lang="en" sz="3600">
                <a:solidFill>
                  <a:srgbClr val="FFFFFF"/>
                </a:solidFill>
                <a:latin typeface="Proxima Nova"/>
                <a:ea typeface="Proxima Nova"/>
                <a:cs typeface="Proxima Nova"/>
                <a:sym typeface="Proxima Nova"/>
              </a:rPr>
              <a:t>Or</a:t>
            </a:r>
            <a:r>
              <a:rPr b="1" lang="en" sz="3600">
                <a:solidFill>
                  <a:srgbClr val="FFFFFF"/>
                </a:solidFill>
                <a:latin typeface="Proxima Nova"/>
                <a:ea typeface="Proxima Nova"/>
                <a:cs typeface="Proxima Nova"/>
                <a:sym typeface="Proxima Nova"/>
              </a:rPr>
              <a:t>, </a:t>
            </a:r>
          </a:p>
          <a:p>
            <a:pPr lvl="0" rtl="0" algn="ctr">
              <a:spcBef>
                <a:spcPts val="0"/>
              </a:spcBef>
              <a:buNone/>
            </a:pPr>
            <a:r>
              <a:rPr b="1" lang="en" sz="4800">
                <a:solidFill>
                  <a:srgbClr val="FFFFFF"/>
                </a:solidFill>
                <a:latin typeface="Proxima Nova"/>
                <a:ea typeface="Proxima Nova"/>
                <a:cs typeface="Proxima Nova"/>
                <a:sym typeface="Proxima Nova"/>
              </a:rPr>
              <a:t>“We can fix this problem with </a:t>
            </a:r>
            <a:r>
              <a:rPr b="1" lang="en" sz="7200">
                <a:solidFill>
                  <a:srgbClr val="FFFFFF"/>
                </a:solidFill>
                <a:latin typeface="Proxima Nova"/>
                <a:ea typeface="Proxima Nova"/>
                <a:cs typeface="Proxima Nova"/>
                <a:sym typeface="Proxima Nova"/>
              </a:rPr>
              <a:t>vehicle!”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pic>
        <p:nvPicPr>
          <p:cNvPr descr="Fast-Train-1920x1200-wide-wallpapers.net.jpg" id="247" name="Shape 247"/>
          <p:cNvPicPr preferRelativeResize="0"/>
          <p:nvPr/>
        </p:nvPicPr>
        <p:blipFill rotWithShape="1">
          <a:blip r:embed="rId3">
            <a:alphaModFix/>
          </a:blip>
          <a:srcRect b="0" l="3121" r="3131" t="0"/>
          <a:stretch/>
        </p:blipFill>
        <p:spPr>
          <a:xfrm>
            <a:off x="0" y="-59600"/>
            <a:ext cx="9144000" cy="6095991"/>
          </a:xfrm>
          <a:prstGeom prst="rect">
            <a:avLst/>
          </a:prstGeom>
          <a:noFill/>
          <a:ln>
            <a:noFill/>
          </a:ln>
        </p:spPr>
      </p:pic>
      <p:sp>
        <p:nvSpPr>
          <p:cNvPr id="248" name="Shape 248"/>
          <p:cNvSpPr txBox="1"/>
          <p:nvPr/>
        </p:nvSpPr>
        <p:spPr>
          <a:xfrm>
            <a:off x="1542000" y="1492600"/>
            <a:ext cx="6060000" cy="2991600"/>
          </a:xfrm>
          <a:prstGeom prst="rect">
            <a:avLst/>
          </a:prstGeom>
          <a:noFill/>
          <a:ln>
            <a:noFill/>
          </a:ln>
        </p:spPr>
        <p:txBody>
          <a:bodyPr anchorCtr="0" anchor="ctr" bIns="91425" lIns="91425" rIns="91425" tIns="91425">
            <a:noAutofit/>
          </a:bodyPr>
          <a:lstStyle/>
          <a:p>
            <a:pPr lvl="0" rtl="0" algn="ctr">
              <a:spcBef>
                <a:spcPts val="0"/>
              </a:spcBef>
              <a:buNone/>
            </a:pPr>
            <a:r>
              <a:rPr b="1" lang="en" sz="3600">
                <a:solidFill>
                  <a:srgbClr val="FFFFFF"/>
                </a:solidFill>
                <a:latin typeface="Proxima Nova"/>
                <a:ea typeface="Proxima Nova"/>
                <a:cs typeface="Proxima Nova"/>
                <a:sym typeface="Proxima Nova"/>
              </a:rPr>
              <a:t>We might talk about </a:t>
            </a:r>
            <a:r>
              <a:rPr b="1" lang="en" sz="4800">
                <a:solidFill>
                  <a:srgbClr val="FFFFFF"/>
                </a:solidFill>
                <a:latin typeface="Proxima Nova"/>
                <a:ea typeface="Proxima Nova"/>
                <a:cs typeface="Proxima Nova"/>
                <a:sym typeface="Proxima Nova"/>
              </a:rPr>
              <a:t>“vehicle technology”</a:t>
            </a:r>
          </a:p>
          <a:p>
            <a:pPr lvl="0" rtl="0" algn="ctr">
              <a:spcBef>
                <a:spcPts val="0"/>
              </a:spcBef>
              <a:buNone/>
            </a:pPr>
            <a:r>
              <a:rPr b="1" lang="en" sz="3600">
                <a:solidFill>
                  <a:srgbClr val="FFFFFF"/>
                </a:solidFill>
                <a:latin typeface="Proxima Nova"/>
                <a:ea typeface="Proxima Nova"/>
                <a:cs typeface="Proxima Nova"/>
                <a:sym typeface="Proxima Nova"/>
              </a:rPr>
              <a:t>but even that is strangely abstract.</a:t>
            </a:r>
          </a:p>
          <a:p>
            <a:pPr lvl="0" rtl="0" algn="ctr">
              <a:spcBef>
                <a:spcPts val="0"/>
              </a:spcBef>
              <a:buNone/>
            </a:pPr>
            <a:r>
              <a:t/>
            </a:r>
            <a:endParaRPr b="1" sz="4800">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solidFill>
                  <a:srgbClr val="FFFFFF"/>
                </a:solidFill>
              </a:rPr>
              <a:t>And “blockchain”</a:t>
            </a:r>
          </a:p>
          <a:p>
            <a:pPr lvl="0" rtl="0">
              <a:spcBef>
                <a:spcPts val="0"/>
              </a:spcBef>
              <a:buNone/>
            </a:pPr>
            <a:r>
              <a:rPr lang="en">
                <a:solidFill>
                  <a:srgbClr val="FFFFFF"/>
                </a:solidFill>
              </a:rPr>
              <a:t>is the same...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There is no</a:t>
            </a:r>
            <a:r>
              <a:rPr lang="en">
                <a:solidFill>
                  <a:srgbClr val="FFFFFF"/>
                </a:solidFill>
              </a:rPr>
              <a:t> “the blockchain”</a:t>
            </a:r>
          </a:p>
          <a:p>
            <a:pPr lvl="0" rtl="0">
              <a:spcBef>
                <a:spcPts val="0"/>
              </a:spcBef>
              <a:buNone/>
            </a:pPr>
            <a:r>
              <a:rPr lang="en">
                <a:solidFill>
                  <a:srgbClr val="FFFFFF"/>
                </a:solidFill>
              </a:rPr>
              <a:t>Any more than there is “the vehicle”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solidFill>
                  <a:srgbClr val="FFFFFF"/>
                </a:solidFill>
              </a:rPr>
              <a:t>and “Blockchain Technology”</a:t>
            </a:r>
          </a:p>
          <a:p>
            <a:pPr lvl="0" rtl="0">
              <a:spcBef>
                <a:spcPts val="0"/>
              </a:spcBef>
              <a:buNone/>
            </a:pPr>
            <a:r>
              <a:rPr lang="en">
                <a:solidFill>
                  <a:srgbClr val="FFFFFF"/>
                </a:solidFill>
              </a:rPr>
              <a:t>is a broad category.</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descr="09-jerry-brito.w710.h473.2x.jpg" id="152" name="Shape 152"/>
          <p:cNvPicPr preferRelativeResize="0"/>
          <p:nvPr/>
        </p:nvPicPr>
        <p:blipFill>
          <a:blip r:embed="rId4">
            <a:alphaModFix/>
          </a:blip>
          <a:stretch>
            <a:fillRect/>
          </a:stretch>
        </p:blipFill>
        <p:spPr>
          <a:xfrm>
            <a:off x="0" y="-948198"/>
            <a:ext cx="9144001" cy="6091698"/>
          </a:xfrm>
          <a:prstGeom prst="rect">
            <a:avLst/>
          </a:prstGeom>
          <a:noFill/>
          <a:ln>
            <a:noFill/>
          </a:ln>
        </p:spPr>
      </p:pic>
      <p:sp>
        <p:nvSpPr>
          <p:cNvPr id="153" name="Shape 153"/>
          <p:cNvSpPr/>
          <p:nvPr/>
        </p:nvSpPr>
        <p:spPr>
          <a:xfrm>
            <a:off x="0" y="0"/>
            <a:ext cx="9144000" cy="5143500"/>
          </a:xfrm>
          <a:prstGeom prst="rect">
            <a:avLst/>
          </a:prstGeom>
          <a:solidFill>
            <a:srgbClr val="000000">
              <a:alpha val="56150"/>
            </a:srgbClr>
          </a:solidFill>
          <a:ln>
            <a:noFill/>
          </a:ln>
        </p:spPr>
        <p:txBody>
          <a:bodyPr anchorCtr="0" anchor="ctr" bIns="91425" lIns="91425" rIns="91425" tIns="91425">
            <a:noAutofit/>
          </a:bodyPr>
          <a:lstStyle/>
          <a:p>
            <a:pPr lvl="0">
              <a:spcBef>
                <a:spcPts val="0"/>
              </a:spcBef>
              <a:buNone/>
            </a:pPr>
            <a:r>
              <a:t/>
            </a:r>
            <a:endParaRPr/>
          </a:p>
        </p:txBody>
      </p:sp>
      <p:sp>
        <p:nvSpPr>
          <p:cNvPr id="154" name="Shape 154"/>
          <p:cNvSpPr txBox="1"/>
          <p:nvPr>
            <p:ph type="ctrTitle"/>
          </p:nvPr>
        </p:nvSpPr>
        <p:spPr>
          <a:xfrm>
            <a:off x="302208" y="1447800"/>
            <a:ext cx="8520600" cy="2052600"/>
          </a:xfrm>
          <a:prstGeom prst="rect">
            <a:avLst/>
          </a:prstGeom>
        </p:spPr>
        <p:txBody>
          <a:bodyPr anchorCtr="0" anchor="b" bIns="91425" lIns="91425" rIns="91425" tIns="91425">
            <a:noAutofit/>
          </a:bodyPr>
          <a:lstStyle/>
          <a:p>
            <a:pPr lvl="0">
              <a:spcBef>
                <a:spcPts val="0"/>
              </a:spcBef>
              <a:buNone/>
            </a:pPr>
            <a:r>
              <a:t/>
            </a:r>
            <a:endParaRPr>
              <a:solidFill>
                <a:srgbClr val="FFFFFF"/>
              </a:solidFill>
            </a:endParaRPr>
          </a:p>
          <a:p>
            <a:pPr lvl="0">
              <a:spcBef>
                <a:spcPts val="0"/>
              </a:spcBef>
              <a:buNone/>
            </a:pPr>
            <a:r>
              <a:rPr lang="en">
                <a:solidFill>
                  <a:srgbClr val="FFFFFF"/>
                </a:solidFill>
              </a:rPr>
              <a:t>Intro:</a:t>
            </a:r>
          </a:p>
          <a:p>
            <a:pPr lvl="0" rtl="0">
              <a:spcBef>
                <a:spcPts val="0"/>
              </a:spcBef>
              <a:buNone/>
            </a:pPr>
            <a:r>
              <a:rPr lang="en">
                <a:solidFill>
                  <a:srgbClr val="FFFFFF"/>
                </a:solidFill>
              </a:rPr>
              <a:t>What is Coin Center </a:t>
            </a:r>
          </a:p>
          <a:p>
            <a:pPr lvl="0" rtl="0">
              <a:spcBef>
                <a:spcPts val="0"/>
              </a:spcBef>
              <a:buNone/>
            </a:pPr>
            <a:r>
              <a:rPr lang="en">
                <a:solidFill>
                  <a:srgbClr val="FFFFFF"/>
                </a:solidFill>
              </a:rPr>
              <a:t>and what do we do?</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pic>
        <p:nvPicPr>
          <p:cNvPr descr="bitcoin-perfecthue.jpg" id="268" name="Shape 268"/>
          <p:cNvPicPr preferRelativeResize="0"/>
          <p:nvPr/>
        </p:nvPicPr>
        <p:blipFill>
          <a:blip r:embed="rId3">
            <a:alphaModFix/>
          </a:blip>
          <a:stretch>
            <a:fillRect/>
          </a:stretch>
        </p:blipFill>
        <p:spPr>
          <a:xfrm>
            <a:off x="0" y="-285750"/>
            <a:ext cx="9144000" cy="5715000"/>
          </a:xfrm>
          <a:prstGeom prst="rect">
            <a:avLst/>
          </a:prstGeom>
          <a:noFill/>
          <a:ln>
            <a:noFill/>
          </a:ln>
        </p:spPr>
      </p:pic>
      <p:sp>
        <p:nvSpPr>
          <p:cNvPr id="269" name="Shape 269"/>
          <p:cNvSpPr txBox="1"/>
          <p:nvPr>
            <p:ph type="title"/>
          </p:nvPr>
        </p:nvSpPr>
        <p:spPr>
          <a:xfrm>
            <a:off x="311700" y="3871450"/>
            <a:ext cx="85206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B</a:t>
            </a:r>
            <a:r>
              <a:rPr lang="en">
                <a:solidFill>
                  <a:srgbClr val="FFFFFF"/>
                </a:solidFill>
              </a:rPr>
              <a:t>lockchain technology.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73" name="Shape 273"/>
        <p:cNvGrpSpPr/>
        <p:nvPr/>
      </p:nvGrpSpPr>
      <p:grpSpPr>
        <a:xfrm>
          <a:off x="0" y="0"/>
          <a:ext cx="0" cy="0"/>
          <a:chOff x="0" y="0"/>
          <a:chExt cx="0" cy="0"/>
        </a:xfrm>
      </p:grpSpPr>
      <p:sp>
        <p:nvSpPr>
          <p:cNvPr id="274" name="Shape 274"/>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Blockchain technology?</a:t>
            </a:r>
          </a:p>
        </p:txBody>
      </p:sp>
      <p:pic>
        <p:nvPicPr>
          <p:cNvPr descr="ETHEREUM-LOGO_PORTRAIT_Black_small.png" id="275" name="Shape 275"/>
          <p:cNvPicPr preferRelativeResize="0"/>
          <p:nvPr/>
        </p:nvPicPr>
        <p:blipFill>
          <a:blip r:embed="rId3">
            <a:alphaModFix/>
          </a:blip>
          <a:stretch>
            <a:fillRect/>
          </a:stretch>
        </p:blipFill>
        <p:spPr>
          <a:xfrm>
            <a:off x="1137304" y="381000"/>
            <a:ext cx="2246002" cy="1769849"/>
          </a:xfrm>
          <a:prstGeom prst="rect">
            <a:avLst/>
          </a:prstGeom>
          <a:noFill/>
          <a:ln>
            <a:noFill/>
          </a:ln>
        </p:spPr>
      </p:pic>
      <p:pic>
        <p:nvPicPr>
          <p:cNvPr descr="logo-description.png" id="276" name="Shape 276"/>
          <p:cNvPicPr preferRelativeResize="0"/>
          <p:nvPr/>
        </p:nvPicPr>
        <p:blipFill rotWithShape="1">
          <a:blip r:embed="rId4">
            <a:alphaModFix/>
          </a:blip>
          <a:srcRect b="44684" l="0" r="0" t="0"/>
          <a:stretch/>
        </p:blipFill>
        <p:spPr>
          <a:xfrm>
            <a:off x="3334983" y="935453"/>
            <a:ext cx="2875404" cy="807052"/>
          </a:xfrm>
          <a:prstGeom prst="rect">
            <a:avLst/>
          </a:prstGeom>
          <a:noFill/>
          <a:ln>
            <a:noFill/>
          </a:ln>
        </p:spPr>
      </p:pic>
      <p:pic>
        <p:nvPicPr>
          <p:cNvPr descr="r3.png" id="277" name="Shape 277"/>
          <p:cNvPicPr preferRelativeResize="0"/>
          <p:nvPr/>
        </p:nvPicPr>
        <p:blipFill>
          <a:blip r:embed="rId5">
            <a:alphaModFix/>
          </a:blip>
          <a:stretch>
            <a:fillRect/>
          </a:stretch>
        </p:blipFill>
        <p:spPr>
          <a:xfrm>
            <a:off x="7038721" y="686053"/>
            <a:ext cx="967974" cy="1159743"/>
          </a:xfrm>
          <a:prstGeom prst="rect">
            <a:avLst/>
          </a:prstGeom>
          <a:noFill/>
          <a:ln>
            <a:noFill/>
          </a:ln>
        </p:spPr>
      </p:pic>
      <p:pic>
        <p:nvPicPr>
          <p:cNvPr descr="logo.png" id="278" name="Shape 278"/>
          <p:cNvPicPr preferRelativeResize="0"/>
          <p:nvPr/>
        </p:nvPicPr>
        <p:blipFill>
          <a:blip r:embed="rId6">
            <a:alphaModFix/>
          </a:blip>
          <a:stretch>
            <a:fillRect/>
          </a:stretch>
        </p:blipFill>
        <p:spPr>
          <a:xfrm>
            <a:off x="706125" y="3684975"/>
            <a:ext cx="1944400" cy="504749"/>
          </a:xfrm>
          <a:prstGeom prst="rect">
            <a:avLst/>
          </a:prstGeom>
          <a:noFill/>
          <a:ln>
            <a:noFill/>
          </a:ln>
        </p:spPr>
      </p:pic>
      <p:pic>
        <p:nvPicPr>
          <p:cNvPr descr="full_logo_light.png" id="279" name="Shape 279"/>
          <p:cNvPicPr preferRelativeResize="0"/>
          <p:nvPr/>
        </p:nvPicPr>
        <p:blipFill rotWithShape="1">
          <a:blip r:embed="rId7">
            <a:alphaModFix/>
          </a:blip>
          <a:srcRect b="0" l="0" r="0" t="0"/>
          <a:stretch/>
        </p:blipFill>
        <p:spPr>
          <a:xfrm>
            <a:off x="3296875" y="3684975"/>
            <a:ext cx="2743612" cy="504750"/>
          </a:xfrm>
          <a:prstGeom prst="rect">
            <a:avLst/>
          </a:prstGeom>
          <a:noFill/>
          <a:ln>
            <a:noFill/>
          </a:ln>
        </p:spPr>
      </p:pic>
      <p:pic>
        <p:nvPicPr>
          <p:cNvPr descr="zcash-logo-gold.png" id="280" name="Shape 280"/>
          <p:cNvPicPr preferRelativeResize="0"/>
          <p:nvPr/>
        </p:nvPicPr>
        <p:blipFill>
          <a:blip r:embed="rId8">
            <a:alphaModFix/>
          </a:blip>
          <a:stretch>
            <a:fillRect/>
          </a:stretch>
        </p:blipFill>
        <p:spPr>
          <a:xfrm>
            <a:off x="6504949" y="3357475"/>
            <a:ext cx="1932925" cy="1159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284" name="Shape 284"/>
        <p:cNvGrpSpPr/>
        <p:nvPr/>
      </p:nvGrpSpPr>
      <p:grpSpPr>
        <a:xfrm>
          <a:off x="0" y="0"/>
          <a:ext cx="0" cy="0"/>
          <a:chOff x="0" y="0"/>
          <a:chExt cx="0" cy="0"/>
        </a:xfrm>
      </p:grpSpPr>
      <p:pic>
        <p:nvPicPr>
          <p:cNvPr descr="blockcha.png" id="285" name="Shape 285"/>
          <p:cNvPicPr preferRelativeResize="0"/>
          <p:nvPr/>
        </p:nvPicPr>
        <p:blipFill>
          <a:blip r:embed="rId3">
            <a:alphaModFix/>
          </a:blip>
          <a:stretch>
            <a:fillRect/>
          </a:stretch>
        </p:blipFill>
        <p:spPr>
          <a:xfrm>
            <a:off x="5932774" y="2435700"/>
            <a:ext cx="1719674" cy="1724199"/>
          </a:xfrm>
          <a:prstGeom prst="rect">
            <a:avLst/>
          </a:prstGeom>
          <a:noFill/>
          <a:ln>
            <a:noFill/>
          </a:ln>
        </p:spPr>
      </p:pic>
      <p:pic>
        <p:nvPicPr>
          <p:cNvPr descr="blockp2p.png" id="286" name="Shape 286"/>
          <p:cNvPicPr preferRelativeResize="0"/>
          <p:nvPr/>
        </p:nvPicPr>
        <p:blipFill>
          <a:blip r:embed="rId4">
            <a:alphaModFix/>
          </a:blip>
          <a:stretch>
            <a:fillRect/>
          </a:stretch>
        </p:blipFill>
        <p:spPr>
          <a:xfrm>
            <a:off x="1491562" y="2435700"/>
            <a:ext cx="1719650" cy="1719650"/>
          </a:xfrm>
          <a:prstGeom prst="rect">
            <a:avLst/>
          </a:prstGeom>
          <a:noFill/>
          <a:ln>
            <a:noFill/>
          </a:ln>
        </p:spPr>
      </p:pic>
      <p:pic>
        <p:nvPicPr>
          <p:cNvPr descr="blockcon.png" id="287" name="Shape 287"/>
          <p:cNvPicPr preferRelativeResize="0"/>
          <p:nvPr/>
        </p:nvPicPr>
        <p:blipFill rotWithShape="1">
          <a:blip r:embed="rId5">
            <a:alphaModFix/>
          </a:blip>
          <a:srcRect b="0" l="0" r="0" t="0"/>
          <a:stretch/>
        </p:blipFill>
        <p:spPr>
          <a:xfrm>
            <a:off x="3712168" y="2435700"/>
            <a:ext cx="1719650" cy="1719650"/>
          </a:xfrm>
          <a:prstGeom prst="rect">
            <a:avLst/>
          </a:prstGeom>
          <a:noFill/>
          <a:ln>
            <a:noFill/>
          </a:ln>
        </p:spPr>
      </p:pic>
      <p:sp>
        <p:nvSpPr>
          <p:cNvPr id="288" name="Shape 288"/>
          <p:cNvSpPr txBox="1"/>
          <p:nvPr/>
        </p:nvSpPr>
        <p:spPr>
          <a:xfrm>
            <a:off x="1417600" y="443675"/>
            <a:ext cx="6233100" cy="727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89" name="Shape 289"/>
          <p:cNvSpPr txBox="1"/>
          <p:nvPr/>
        </p:nvSpPr>
        <p:spPr>
          <a:xfrm>
            <a:off x="427750" y="496800"/>
            <a:ext cx="8212800" cy="1634100"/>
          </a:xfrm>
          <a:prstGeom prst="rect">
            <a:avLst/>
          </a:prstGeom>
          <a:noFill/>
          <a:ln>
            <a:noFill/>
          </a:ln>
        </p:spPr>
        <p:txBody>
          <a:bodyPr anchorCtr="0" anchor="ctr" bIns="91425" lIns="91425" rIns="91425" tIns="91425">
            <a:noAutofit/>
          </a:bodyPr>
          <a:lstStyle/>
          <a:p>
            <a:pPr lvl="0" rtl="0" algn="ctr">
              <a:spcBef>
                <a:spcPts val="0"/>
              </a:spcBef>
              <a:buNone/>
            </a:pPr>
            <a:r>
              <a:rPr b="1" lang="en" sz="3600">
                <a:solidFill>
                  <a:srgbClr val="FFFFFF"/>
                </a:solidFill>
                <a:latin typeface="Proxima Nova"/>
                <a:ea typeface="Proxima Nova"/>
                <a:cs typeface="Proxima Nova"/>
                <a:sym typeface="Proxima Nova"/>
              </a:rPr>
              <a:t>All blockchain technologies have three essential components: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293" name="Shape 293"/>
        <p:cNvGrpSpPr/>
        <p:nvPr/>
      </p:nvGrpSpPr>
      <p:grpSpPr>
        <a:xfrm>
          <a:off x="0" y="0"/>
          <a:ext cx="0" cy="0"/>
          <a:chOff x="0" y="0"/>
          <a:chExt cx="0" cy="0"/>
        </a:xfrm>
      </p:grpSpPr>
      <p:pic>
        <p:nvPicPr>
          <p:cNvPr descr="blockcha.png" id="294" name="Shape 294"/>
          <p:cNvPicPr preferRelativeResize="0"/>
          <p:nvPr/>
        </p:nvPicPr>
        <p:blipFill>
          <a:blip r:embed="rId3">
            <a:alphaModFix/>
          </a:blip>
          <a:stretch>
            <a:fillRect/>
          </a:stretch>
        </p:blipFill>
        <p:spPr>
          <a:xfrm>
            <a:off x="1142663" y="3419300"/>
            <a:ext cx="1309374" cy="1312820"/>
          </a:xfrm>
          <a:prstGeom prst="rect">
            <a:avLst/>
          </a:prstGeom>
          <a:noFill/>
          <a:ln>
            <a:noFill/>
          </a:ln>
        </p:spPr>
      </p:pic>
      <p:pic>
        <p:nvPicPr>
          <p:cNvPr descr="blockp2p.png" id="295" name="Shape 295"/>
          <p:cNvPicPr preferRelativeResize="0"/>
          <p:nvPr/>
        </p:nvPicPr>
        <p:blipFill>
          <a:blip r:embed="rId4">
            <a:alphaModFix/>
          </a:blip>
          <a:stretch>
            <a:fillRect/>
          </a:stretch>
        </p:blipFill>
        <p:spPr>
          <a:xfrm>
            <a:off x="1142666" y="443675"/>
            <a:ext cx="1309374" cy="1309374"/>
          </a:xfrm>
          <a:prstGeom prst="rect">
            <a:avLst/>
          </a:prstGeom>
          <a:noFill/>
          <a:ln>
            <a:noFill/>
          </a:ln>
        </p:spPr>
      </p:pic>
      <p:pic>
        <p:nvPicPr>
          <p:cNvPr descr="blockcon.png" id="296" name="Shape 296"/>
          <p:cNvPicPr preferRelativeResize="0"/>
          <p:nvPr/>
        </p:nvPicPr>
        <p:blipFill rotWithShape="1">
          <a:blip r:embed="rId5">
            <a:alphaModFix/>
          </a:blip>
          <a:srcRect b="0" l="0" r="0" t="0"/>
          <a:stretch/>
        </p:blipFill>
        <p:spPr>
          <a:xfrm>
            <a:off x="1142661" y="1931487"/>
            <a:ext cx="1309374" cy="1309374"/>
          </a:xfrm>
          <a:prstGeom prst="rect">
            <a:avLst/>
          </a:prstGeom>
          <a:noFill/>
          <a:ln>
            <a:noFill/>
          </a:ln>
        </p:spPr>
      </p:pic>
      <p:sp>
        <p:nvSpPr>
          <p:cNvPr id="297" name="Shape 297"/>
          <p:cNvSpPr txBox="1"/>
          <p:nvPr/>
        </p:nvSpPr>
        <p:spPr>
          <a:xfrm>
            <a:off x="3073250" y="8007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8" name="Shape 298"/>
          <p:cNvSpPr txBox="1"/>
          <p:nvPr/>
        </p:nvSpPr>
        <p:spPr>
          <a:xfrm>
            <a:off x="3203100" y="7033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9" name="Shape 299"/>
          <p:cNvSpPr txBox="1"/>
          <p:nvPr>
            <p:ph type="title"/>
          </p:nvPr>
        </p:nvSpPr>
        <p:spPr>
          <a:xfrm>
            <a:off x="2634638" y="677462"/>
            <a:ext cx="5823900" cy="841800"/>
          </a:xfrm>
          <a:prstGeom prst="rect">
            <a:avLst/>
          </a:prstGeom>
        </p:spPr>
        <p:txBody>
          <a:bodyPr anchorCtr="0" anchor="ctr" bIns="91425" lIns="91425" rIns="91425" tIns="91425">
            <a:noAutofit/>
          </a:bodyPr>
          <a:lstStyle/>
          <a:p>
            <a:pPr lvl="0" rtl="0" algn="l">
              <a:spcBef>
                <a:spcPts val="0"/>
              </a:spcBef>
              <a:buNone/>
            </a:pPr>
            <a:r>
              <a:rPr lang="en">
                <a:solidFill>
                  <a:srgbClr val="FFFFFF"/>
                </a:solidFill>
              </a:rPr>
              <a:t>Connected computers... </a:t>
            </a:r>
          </a:p>
        </p:txBody>
      </p:sp>
      <p:sp>
        <p:nvSpPr>
          <p:cNvPr id="300" name="Shape 300"/>
          <p:cNvSpPr txBox="1"/>
          <p:nvPr>
            <p:ph type="title"/>
          </p:nvPr>
        </p:nvSpPr>
        <p:spPr>
          <a:xfrm>
            <a:off x="2634638" y="2165274"/>
            <a:ext cx="5823900" cy="841800"/>
          </a:xfrm>
          <a:prstGeom prst="rect">
            <a:avLst/>
          </a:prstGeom>
        </p:spPr>
        <p:txBody>
          <a:bodyPr anchorCtr="0" anchor="ctr" bIns="91425" lIns="91425" rIns="91425" tIns="91425">
            <a:noAutofit/>
          </a:bodyPr>
          <a:lstStyle/>
          <a:p>
            <a:pPr lvl="0" rtl="0" algn="l">
              <a:spcBef>
                <a:spcPts val="0"/>
              </a:spcBef>
              <a:buNone/>
            </a:pPr>
            <a:r>
              <a:rPr lang="en">
                <a:solidFill>
                  <a:srgbClr val="FFFFFF"/>
                </a:solidFill>
              </a:rPr>
              <a:t>...reach agreement over...</a:t>
            </a:r>
          </a:p>
        </p:txBody>
      </p:sp>
      <p:sp>
        <p:nvSpPr>
          <p:cNvPr id="301" name="Shape 301"/>
          <p:cNvSpPr txBox="1"/>
          <p:nvPr/>
        </p:nvSpPr>
        <p:spPr>
          <a:xfrm>
            <a:off x="3257200" y="37441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02" name="Shape 302"/>
          <p:cNvSpPr txBox="1"/>
          <p:nvPr>
            <p:ph type="title"/>
          </p:nvPr>
        </p:nvSpPr>
        <p:spPr>
          <a:xfrm>
            <a:off x="2634638" y="3654810"/>
            <a:ext cx="5823900" cy="841800"/>
          </a:xfrm>
          <a:prstGeom prst="rect">
            <a:avLst/>
          </a:prstGeom>
        </p:spPr>
        <p:txBody>
          <a:bodyPr anchorCtr="0" anchor="ctr" bIns="91425" lIns="91425" rIns="91425" tIns="91425">
            <a:noAutofit/>
          </a:bodyPr>
          <a:lstStyle/>
          <a:p>
            <a:pPr lvl="0" rtl="0" algn="l">
              <a:spcBef>
                <a:spcPts val="0"/>
              </a:spcBef>
              <a:buNone/>
            </a:pPr>
            <a:r>
              <a:rPr lang="en">
                <a:solidFill>
                  <a:srgbClr val="FFFFFF"/>
                </a:solidFill>
              </a:rPr>
              <a:t>...shared 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2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2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2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306" name="Shape 306"/>
        <p:cNvGrpSpPr/>
        <p:nvPr/>
      </p:nvGrpSpPr>
      <p:grpSpPr>
        <a:xfrm>
          <a:off x="0" y="0"/>
          <a:ext cx="0" cy="0"/>
          <a:chOff x="0" y="0"/>
          <a:chExt cx="0" cy="0"/>
        </a:xfrm>
      </p:grpSpPr>
      <p:sp>
        <p:nvSpPr>
          <p:cNvPr id="307" name="Shape 307"/>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Blockchain technology.</a:t>
            </a:r>
          </a:p>
        </p:txBody>
      </p:sp>
      <p:pic>
        <p:nvPicPr>
          <p:cNvPr descr="ETHEREUM-LOGO_PORTRAIT_Black_small.png" id="308" name="Shape 308"/>
          <p:cNvPicPr preferRelativeResize="0"/>
          <p:nvPr/>
        </p:nvPicPr>
        <p:blipFill>
          <a:blip r:embed="rId3">
            <a:alphaModFix/>
          </a:blip>
          <a:stretch>
            <a:fillRect/>
          </a:stretch>
        </p:blipFill>
        <p:spPr>
          <a:xfrm>
            <a:off x="1137304" y="381000"/>
            <a:ext cx="2246002" cy="1769849"/>
          </a:xfrm>
          <a:prstGeom prst="rect">
            <a:avLst/>
          </a:prstGeom>
          <a:noFill/>
          <a:ln>
            <a:noFill/>
          </a:ln>
        </p:spPr>
      </p:pic>
      <p:pic>
        <p:nvPicPr>
          <p:cNvPr descr="logo-description.png" id="309" name="Shape 309"/>
          <p:cNvPicPr preferRelativeResize="0"/>
          <p:nvPr/>
        </p:nvPicPr>
        <p:blipFill rotWithShape="1">
          <a:blip r:embed="rId4">
            <a:alphaModFix/>
          </a:blip>
          <a:srcRect b="44684" l="0" r="0" t="0"/>
          <a:stretch/>
        </p:blipFill>
        <p:spPr>
          <a:xfrm>
            <a:off x="3334983" y="935453"/>
            <a:ext cx="2875404" cy="807052"/>
          </a:xfrm>
          <a:prstGeom prst="rect">
            <a:avLst/>
          </a:prstGeom>
          <a:noFill/>
          <a:ln>
            <a:noFill/>
          </a:ln>
        </p:spPr>
      </p:pic>
      <p:pic>
        <p:nvPicPr>
          <p:cNvPr descr="r3.png" id="310" name="Shape 310"/>
          <p:cNvPicPr preferRelativeResize="0"/>
          <p:nvPr/>
        </p:nvPicPr>
        <p:blipFill>
          <a:blip r:embed="rId5">
            <a:alphaModFix/>
          </a:blip>
          <a:stretch>
            <a:fillRect/>
          </a:stretch>
        </p:blipFill>
        <p:spPr>
          <a:xfrm>
            <a:off x="7038721" y="686053"/>
            <a:ext cx="967974" cy="1159743"/>
          </a:xfrm>
          <a:prstGeom prst="rect">
            <a:avLst/>
          </a:prstGeom>
          <a:noFill/>
          <a:ln>
            <a:noFill/>
          </a:ln>
        </p:spPr>
      </p:pic>
      <p:pic>
        <p:nvPicPr>
          <p:cNvPr descr="logo.png" id="311" name="Shape 311"/>
          <p:cNvPicPr preferRelativeResize="0"/>
          <p:nvPr/>
        </p:nvPicPr>
        <p:blipFill>
          <a:blip r:embed="rId6">
            <a:alphaModFix/>
          </a:blip>
          <a:stretch>
            <a:fillRect/>
          </a:stretch>
        </p:blipFill>
        <p:spPr>
          <a:xfrm>
            <a:off x="706125" y="3684975"/>
            <a:ext cx="1944400" cy="504749"/>
          </a:xfrm>
          <a:prstGeom prst="rect">
            <a:avLst/>
          </a:prstGeom>
          <a:noFill/>
          <a:ln>
            <a:noFill/>
          </a:ln>
        </p:spPr>
      </p:pic>
      <p:pic>
        <p:nvPicPr>
          <p:cNvPr descr="full_logo_light.png" id="312" name="Shape 312"/>
          <p:cNvPicPr preferRelativeResize="0"/>
          <p:nvPr/>
        </p:nvPicPr>
        <p:blipFill rotWithShape="1">
          <a:blip r:embed="rId7">
            <a:alphaModFix/>
          </a:blip>
          <a:srcRect b="0" l="0" r="0" t="0"/>
          <a:stretch/>
        </p:blipFill>
        <p:spPr>
          <a:xfrm>
            <a:off x="3296875" y="3684975"/>
            <a:ext cx="2743612" cy="504750"/>
          </a:xfrm>
          <a:prstGeom prst="rect">
            <a:avLst/>
          </a:prstGeom>
          <a:noFill/>
          <a:ln>
            <a:noFill/>
          </a:ln>
        </p:spPr>
      </p:pic>
      <p:pic>
        <p:nvPicPr>
          <p:cNvPr descr="zcash-logo-gold.png" id="313" name="Shape 313"/>
          <p:cNvPicPr preferRelativeResize="0"/>
          <p:nvPr/>
        </p:nvPicPr>
        <p:blipFill>
          <a:blip r:embed="rId8">
            <a:alphaModFix/>
          </a:blip>
          <a:stretch>
            <a:fillRect/>
          </a:stretch>
        </p:blipFill>
        <p:spPr>
          <a:xfrm>
            <a:off x="6504949" y="3357475"/>
            <a:ext cx="1932925" cy="1159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descr="bitcoin-perfecthue.jpg" id="318" name="Shape 318"/>
          <p:cNvPicPr preferRelativeResize="0"/>
          <p:nvPr/>
        </p:nvPicPr>
        <p:blipFill>
          <a:blip r:embed="rId3">
            <a:alphaModFix/>
          </a:blip>
          <a:stretch>
            <a:fillRect/>
          </a:stretch>
        </p:blipFill>
        <p:spPr>
          <a:xfrm>
            <a:off x="0" y="-285750"/>
            <a:ext cx="9144000" cy="5715000"/>
          </a:xfrm>
          <a:prstGeom prst="rect">
            <a:avLst/>
          </a:prstGeom>
          <a:noFill/>
          <a:ln>
            <a:noFill/>
          </a:ln>
        </p:spPr>
      </p:pic>
      <p:sp>
        <p:nvSpPr>
          <p:cNvPr id="319" name="Shape 319"/>
          <p:cNvSpPr txBox="1"/>
          <p:nvPr>
            <p:ph type="title"/>
          </p:nvPr>
        </p:nvSpPr>
        <p:spPr>
          <a:xfrm>
            <a:off x="311700" y="3871450"/>
            <a:ext cx="85206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Blockchain technology.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3219875" y="607350"/>
            <a:ext cx="5733000" cy="841800"/>
          </a:xfrm>
          <a:prstGeom prst="rect">
            <a:avLst/>
          </a:prstGeom>
        </p:spPr>
        <p:txBody>
          <a:bodyPr anchorCtr="0" anchor="ctr" bIns="91425" lIns="91425" rIns="91425" tIns="91425">
            <a:noAutofit/>
          </a:bodyPr>
          <a:lstStyle/>
          <a:p>
            <a:pPr lvl="0" rtl="0">
              <a:spcBef>
                <a:spcPts val="0"/>
              </a:spcBef>
              <a:buNone/>
            </a:pPr>
            <a:r>
              <a:rPr lang="en">
                <a:solidFill>
                  <a:srgbClr val="8E7CC3"/>
                </a:solidFill>
              </a:rPr>
              <a:t>Connected computers</a:t>
            </a:r>
            <a:r>
              <a:rPr lang="en">
                <a:solidFill>
                  <a:srgbClr val="FFFFFF"/>
                </a:solidFill>
              </a:rPr>
              <a:t> reach agreement over shared data. </a:t>
            </a:r>
          </a:p>
        </p:txBody>
      </p:sp>
      <p:pic>
        <p:nvPicPr>
          <p:cNvPr descr="Bitcoin_Logo_Horizontal_Dark-4800px.png" id="325" name="Shape 325"/>
          <p:cNvPicPr preferRelativeResize="0"/>
          <p:nvPr/>
        </p:nvPicPr>
        <p:blipFill>
          <a:blip r:embed="rId3">
            <a:alphaModFix/>
          </a:blip>
          <a:stretch>
            <a:fillRect/>
          </a:stretch>
        </p:blipFill>
        <p:spPr>
          <a:xfrm>
            <a:off x="366850" y="607351"/>
            <a:ext cx="2958000" cy="617474"/>
          </a:xfrm>
          <a:prstGeom prst="rect">
            <a:avLst/>
          </a:prstGeom>
          <a:noFill/>
          <a:ln>
            <a:noFill/>
          </a:ln>
        </p:spPr>
      </p:pic>
      <p:pic>
        <p:nvPicPr>
          <p:cNvPr descr="android-transparent-01-e1414988461901-930x1279.png" id="326" name="Shape 326"/>
          <p:cNvPicPr preferRelativeResize="0"/>
          <p:nvPr/>
        </p:nvPicPr>
        <p:blipFill>
          <a:blip r:embed="rId4">
            <a:alphaModFix/>
          </a:blip>
          <a:stretch>
            <a:fillRect/>
          </a:stretch>
        </p:blipFill>
        <p:spPr>
          <a:xfrm rot="-1031856">
            <a:off x="2789846" y="1994449"/>
            <a:ext cx="1920624" cy="2641398"/>
          </a:xfrm>
          <a:prstGeom prst="rect">
            <a:avLst/>
          </a:prstGeom>
          <a:noFill/>
          <a:ln>
            <a:noFill/>
          </a:ln>
        </p:spPr>
      </p:pic>
      <p:pic>
        <p:nvPicPr>
          <p:cNvPr descr="coinbase.png" id="327" name="Shape 327"/>
          <p:cNvPicPr preferRelativeResize="0"/>
          <p:nvPr/>
        </p:nvPicPr>
        <p:blipFill>
          <a:blip r:embed="rId5">
            <a:alphaModFix/>
          </a:blip>
          <a:stretch>
            <a:fillRect/>
          </a:stretch>
        </p:blipFill>
        <p:spPr>
          <a:xfrm>
            <a:off x="4963400" y="2341625"/>
            <a:ext cx="3587699" cy="2111350"/>
          </a:xfrm>
          <a:prstGeom prst="rect">
            <a:avLst/>
          </a:prstGeom>
          <a:noFill/>
          <a:ln>
            <a:noFill/>
          </a:ln>
        </p:spPr>
      </p:pic>
      <p:pic>
        <p:nvPicPr>
          <p:cNvPr descr="blockp2p.png" id="328" name="Shape 328"/>
          <p:cNvPicPr preferRelativeResize="0"/>
          <p:nvPr/>
        </p:nvPicPr>
        <p:blipFill>
          <a:blip r:embed="rId6">
            <a:alphaModFix/>
          </a:blip>
          <a:stretch>
            <a:fillRect/>
          </a:stretch>
        </p:blipFill>
        <p:spPr>
          <a:xfrm>
            <a:off x="684112" y="2455325"/>
            <a:ext cx="1719650" cy="171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219875" y="607350"/>
            <a:ext cx="57330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Connected computers </a:t>
            </a:r>
            <a:r>
              <a:rPr lang="en">
                <a:solidFill>
                  <a:srgbClr val="8E7CC3"/>
                </a:solidFill>
              </a:rPr>
              <a:t>reach agreement over</a:t>
            </a:r>
            <a:r>
              <a:rPr lang="en">
                <a:solidFill>
                  <a:srgbClr val="FFFFFF"/>
                </a:solidFill>
              </a:rPr>
              <a:t> </a:t>
            </a:r>
            <a:r>
              <a:rPr lang="en">
                <a:solidFill>
                  <a:srgbClr val="FFFFFF"/>
                </a:solidFill>
              </a:rPr>
              <a:t>shared data. </a:t>
            </a:r>
          </a:p>
        </p:txBody>
      </p:sp>
      <p:pic>
        <p:nvPicPr>
          <p:cNvPr descr="Bitcoin_Logo_Horizontal_Dark-4800px.png" id="334" name="Shape 334"/>
          <p:cNvPicPr preferRelativeResize="0"/>
          <p:nvPr/>
        </p:nvPicPr>
        <p:blipFill>
          <a:blip r:embed="rId3">
            <a:alphaModFix/>
          </a:blip>
          <a:stretch>
            <a:fillRect/>
          </a:stretch>
        </p:blipFill>
        <p:spPr>
          <a:xfrm>
            <a:off x="366850" y="607351"/>
            <a:ext cx="2958000" cy="617474"/>
          </a:xfrm>
          <a:prstGeom prst="rect">
            <a:avLst/>
          </a:prstGeom>
          <a:noFill/>
          <a:ln>
            <a:noFill/>
          </a:ln>
        </p:spPr>
      </p:pic>
      <p:sp>
        <p:nvSpPr>
          <p:cNvPr id="335" name="Shape 335"/>
          <p:cNvSpPr/>
          <p:nvPr/>
        </p:nvSpPr>
        <p:spPr>
          <a:xfrm>
            <a:off x="2471300" y="2118375"/>
            <a:ext cx="6403200" cy="2619600"/>
          </a:xfrm>
          <a:prstGeom prst="roundRect">
            <a:avLst>
              <a:gd fmla="val 16667"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336" name="Shape 336"/>
          <p:cNvSpPr txBox="1"/>
          <p:nvPr/>
        </p:nvSpPr>
        <p:spPr>
          <a:xfrm>
            <a:off x="2761974" y="2276900"/>
            <a:ext cx="5602500" cy="2422500"/>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rPr b="1" lang="en">
                <a:solidFill>
                  <a:schemeClr val="dk1"/>
                </a:solidFill>
                <a:latin typeface="Proxima Nova"/>
                <a:ea typeface="Proxima Nova"/>
                <a:cs typeface="Proxima Nova"/>
                <a:sym typeface="Proxima Nova"/>
              </a:rPr>
              <a:t>Rules for Agreement:</a:t>
            </a:r>
          </a:p>
          <a:p>
            <a:pPr lvl="0" rtl="0">
              <a:spcBef>
                <a:spcPts val="0"/>
              </a:spcBef>
              <a:buClr>
                <a:schemeClr val="dk1"/>
              </a:buClr>
              <a:buFont typeface="Arial"/>
              <a:buNone/>
            </a:pPr>
            <a:r>
              <a:t/>
            </a:r>
            <a:endParaRPr>
              <a:solidFill>
                <a:schemeClr val="dk1"/>
              </a:solidFill>
              <a:latin typeface="Proxima Nova"/>
              <a:ea typeface="Proxima Nova"/>
              <a:cs typeface="Proxima Nova"/>
              <a:sym typeface="Proxima Nova"/>
            </a:endParaRPr>
          </a:p>
          <a:p>
            <a:pPr indent="-228600" lvl="0" marL="457200" rtl="0">
              <a:spcBef>
                <a:spcPts val="0"/>
              </a:spcBef>
              <a:buClr>
                <a:schemeClr val="dk1"/>
              </a:buClr>
              <a:buFont typeface="Proxima Nova"/>
              <a:buAutoNum type="arabicPeriod"/>
            </a:pPr>
            <a:r>
              <a:rPr lang="en">
                <a:solidFill>
                  <a:schemeClr val="dk1"/>
                </a:solidFill>
                <a:latin typeface="Proxima Nova"/>
                <a:ea typeface="Proxima Nova"/>
                <a:cs typeface="Proxima Nova"/>
                <a:sym typeface="Proxima Nova"/>
              </a:rPr>
              <a:t>Nobody can send bitcoins that they have not first received from someone else.</a:t>
            </a:r>
            <a:br>
              <a:rPr lang="en">
                <a:solidFill>
                  <a:schemeClr val="dk1"/>
                </a:solidFill>
                <a:latin typeface="Proxima Nova"/>
                <a:ea typeface="Proxima Nova"/>
                <a:cs typeface="Proxima Nova"/>
                <a:sym typeface="Proxima Nova"/>
              </a:rPr>
            </a:br>
          </a:p>
          <a:p>
            <a:pPr indent="-228600" lvl="0" marL="457200" rtl="0">
              <a:spcBef>
                <a:spcPts val="0"/>
              </a:spcBef>
              <a:buClr>
                <a:schemeClr val="dk1"/>
              </a:buClr>
              <a:buFont typeface="Proxima Nova"/>
              <a:buAutoNum type="arabicPeriod"/>
            </a:pPr>
            <a:r>
              <a:rPr lang="en">
                <a:solidFill>
                  <a:schemeClr val="dk1"/>
                </a:solidFill>
                <a:latin typeface="Proxima Nova"/>
                <a:ea typeface="Proxima Nova"/>
                <a:cs typeface="Proxima Nova"/>
                <a:sym typeface="Proxima Nova"/>
              </a:rPr>
              <a:t>Every 10 minutes or so one of the connected computers will be selected to choose the order of valid transactions for that period.</a:t>
            </a:r>
          </a:p>
          <a:p>
            <a:pPr lvl="0" rtl="0">
              <a:spcBef>
                <a:spcPts val="0"/>
              </a:spcBef>
              <a:buNone/>
            </a:pPr>
            <a:r>
              <a:t/>
            </a:r>
            <a:endParaRPr/>
          </a:p>
          <a:p>
            <a:pPr lvl="0" rtl="0">
              <a:spcBef>
                <a:spcPts val="0"/>
              </a:spcBef>
              <a:buNone/>
            </a:pPr>
            <a:r>
              <a:t/>
            </a:r>
            <a:endParaRPr/>
          </a:p>
        </p:txBody>
      </p:sp>
      <p:pic>
        <p:nvPicPr>
          <p:cNvPr descr="blockcon.png" id="337" name="Shape 337"/>
          <p:cNvPicPr preferRelativeResize="0"/>
          <p:nvPr/>
        </p:nvPicPr>
        <p:blipFill rotWithShape="1">
          <a:blip r:embed="rId4">
            <a:alphaModFix/>
          </a:blip>
          <a:srcRect b="0" l="0" r="0" t="0"/>
          <a:stretch/>
        </p:blipFill>
        <p:spPr>
          <a:xfrm>
            <a:off x="522718" y="2568350"/>
            <a:ext cx="1719650" cy="171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219875" y="607350"/>
            <a:ext cx="57330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Connected computers reach agreement over </a:t>
            </a:r>
            <a:r>
              <a:rPr lang="en">
                <a:solidFill>
                  <a:srgbClr val="8E7CC3"/>
                </a:solidFill>
              </a:rPr>
              <a:t>shared data</a:t>
            </a:r>
            <a:r>
              <a:rPr lang="en">
                <a:solidFill>
                  <a:srgbClr val="FFFFFF"/>
                </a:solidFill>
              </a:rPr>
              <a:t>. </a:t>
            </a:r>
          </a:p>
        </p:txBody>
      </p:sp>
      <p:pic>
        <p:nvPicPr>
          <p:cNvPr descr="Bitcoin_Logo_Horizontal_Dark-4800px.png" id="343" name="Shape 343"/>
          <p:cNvPicPr preferRelativeResize="0"/>
          <p:nvPr/>
        </p:nvPicPr>
        <p:blipFill>
          <a:blip r:embed="rId3">
            <a:alphaModFix/>
          </a:blip>
          <a:stretch>
            <a:fillRect/>
          </a:stretch>
        </p:blipFill>
        <p:spPr>
          <a:xfrm>
            <a:off x="366850" y="607351"/>
            <a:ext cx="2958000" cy="617474"/>
          </a:xfrm>
          <a:prstGeom prst="rect">
            <a:avLst/>
          </a:prstGeom>
          <a:noFill/>
          <a:ln>
            <a:noFill/>
          </a:ln>
        </p:spPr>
      </p:pic>
      <p:sp>
        <p:nvSpPr>
          <p:cNvPr id="344" name="Shape 344"/>
          <p:cNvSpPr/>
          <p:nvPr/>
        </p:nvSpPr>
        <p:spPr>
          <a:xfrm>
            <a:off x="1404500" y="2118375"/>
            <a:ext cx="6403200" cy="2619600"/>
          </a:xfrm>
          <a:prstGeom prst="roundRect">
            <a:avLst>
              <a:gd fmla="val 16667"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345" name="Shape 345"/>
          <p:cNvSpPr txBox="1"/>
          <p:nvPr/>
        </p:nvSpPr>
        <p:spPr>
          <a:xfrm>
            <a:off x="1695174" y="2353100"/>
            <a:ext cx="5602500" cy="2422500"/>
          </a:xfrm>
          <a:prstGeom prst="rect">
            <a:avLst/>
          </a:prstGeom>
          <a:noFill/>
          <a:ln>
            <a:noFill/>
          </a:ln>
        </p:spPr>
        <p:txBody>
          <a:bodyPr anchorCtr="0" anchor="t" bIns="91425" lIns="91425" rIns="91425" tIns="91425">
            <a:noAutofit/>
          </a:bodyPr>
          <a:lstStyle/>
          <a:p>
            <a:pPr lvl="0" rtl="0">
              <a:spcBef>
                <a:spcPts val="0"/>
              </a:spcBef>
              <a:buNone/>
            </a:pPr>
            <a:r>
              <a:rPr b="1" lang="en">
                <a:latin typeface="Proxima Nova"/>
                <a:ea typeface="Proxima Nova"/>
                <a:cs typeface="Proxima Nova"/>
                <a:sym typeface="Proxima Nova"/>
              </a:rPr>
              <a:t>Shared Data:</a:t>
            </a:r>
          </a:p>
          <a:p>
            <a:pPr lvl="0" rtl="0">
              <a:spcBef>
                <a:spcPts val="0"/>
              </a:spcBef>
              <a:buNone/>
            </a:pPr>
            <a:r>
              <a:t/>
            </a:r>
            <a:endParaRPr>
              <a:latin typeface="Proxima Nova"/>
              <a:ea typeface="Proxima Nova"/>
              <a:cs typeface="Proxima Nova"/>
              <a:sym typeface="Proxima Nova"/>
            </a:endParaRPr>
          </a:p>
          <a:p>
            <a:pPr lvl="0" rtl="0">
              <a:spcBef>
                <a:spcPts val="0"/>
              </a:spcBef>
              <a:buNone/>
            </a:pPr>
            <a:r>
              <a:rPr lang="en">
                <a:latin typeface="Proxima Nova"/>
                <a:ea typeface="Proxima Nova"/>
                <a:cs typeface="Proxima Nova"/>
                <a:sym typeface="Proxima Nova"/>
              </a:rPr>
              <a:t>TX 230: Mark sent Reuben 1 Bitcoin</a:t>
            </a:r>
          </a:p>
          <a:p>
            <a:pPr lvl="0" rtl="0">
              <a:spcBef>
                <a:spcPts val="0"/>
              </a:spcBef>
              <a:buNone/>
            </a:pPr>
            <a:r>
              <a:t/>
            </a:r>
            <a:endParaRPr>
              <a:latin typeface="Proxima Nova"/>
              <a:ea typeface="Proxima Nova"/>
              <a:cs typeface="Proxima Nova"/>
              <a:sym typeface="Proxima Nova"/>
            </a:endParaRPr>
          </a:p>
          <a:p>
            <a:pPr lvl="0" rtl="0">
              <a:spcBef>
                <a:spcPts val="0"/>
              </a:spcBef>
              <a:buNone/>
            </a:pPr>
            <a:r>
              <a:rPr lang="en">
                <a:solidFill>
                  <a:schemeClr val="dk1"/>
                </a:solidFill>
                <a:latin typeface="Proxima Nova"/>
                <a:ea typeface="Proxima Nova"/>
                <a:cs typeface="Proxima Nova"/>
                <a:sym typeface="Proxima Nova"/>
              </a:rPr>
              <a:t>TX 229: </a:t>
            </a:r>
            <a:r>
              <a:rPr lang="en">
                <a:latin typeface="Proxima Nova"/>
                <a:ea typeface="Proxima Nova"/>
                <a:cs typeface="Proxima Nova"/>
                <a:sym typeface="Proxima Nova"/>
              </a:rPr>
              <a:t>Mark sent Robin 1 Bitcoin</a:t>
            </a:r>
          </a:p>
          <a:p>
            <a:pPr lvl="0" rtl="0">
              <a:spcBef>
                <a:spcPts val="0"/>
              </a:spcBef>
              <a:buNone/>
            </a:pPr>
            <a:r>
              <a:t/>
            </a:r>
            <a:endParaRPr>
              <a:latin typeface="Proxima Nova"/>
              <a:ea typeface="Proxima Nova"/>
              <a:cs typeface="Proxima Nova"/>
              <a:sym typeface="Proxima Nova"/>
            </a:endParaRPr>
          </a:p>
          <a:p>
            <a:pPr lvl="0" rtl="0">
              <a:spcBef>
                <a:spcPts val="0"/>
              </a:spcBef>
              <a:buNone/>
            </a:pPr>
            <a:r>
              <a:rPr lang="en">
                <a:solidFill>
                  <a:schemeClr val="dk1"/>
                </a:solidFill>
                <a:latin typeface="Proxima Nova"/>
                <a:ea typeface="Proxima Nova"/>
                <a:cs typeface="Proxima Nova"/>
                <a:sym typeface="Proxima Nova"/>
              </a:rPr>
              <a:t>TX 228: </a:t>
            </a:r>
            <a:r>
              <a:rPr lang="en">
                <a:latin typeface="Proxima Nova"/>
                <a:ea typeface="Proxima Nova"/>
                <a:cs typeface="Proxima Nova"/>
                <a:sym typeface="Proxima Nova"/>
              </a:rPr>
              <a:t>Peter sent Mark 2 Bitcoin</a:t>
            </a:r>
          </a:p>
          <a:p>
            <a:pPr lvl="0" rtl="0">
              <a:spcBef>
                <a:spcPts val="0"/>
              </a:spcBef>
              <a:buNone/>
            </a:pPr>
            <a:r>
              <a:t/>
            </a:r>
            <a:endParaRPr>
              <a:latin typeface="Proxima Nova"/>
              <a:ea typeface="Proxima Nova"/>
              <a:cs typeface="Proxima Nova"/>
              <a:sym typeface="Proxima Nova"/>
            </a:endParaRPr>
          </a:p>
          <a:p>
            <a:pPr lvl="0" rtl="0">
              <a:spcBef>
                <a:spcPts val="0"/>
              </a:spcBef>
              <a:buNone/>
            </a:pPr>
            <a:r>
              <a:rPr lang="en">
                <a:latin typeface="Proxima Nova"/>
                <a:ea typeface="Proxima Nova"/>
                <a:cs typeface="Proxima Nova"/>
                <a:sym typeface="Proxima Nova"/>
              </a:rPr>
              <a:t>TX 227: Robin sent Peter 2 Bitcoin </a:t>
            </a:r>
          </a:p>
          <a:p>
            <a:pPr lvl="0" rtl="0">
              <a:spcBef>
                <a:spcPts val="0"/>
              </a:spcBef>
              <a:buNone/>
            </a:pPr>
            <a:r>
              <a:t/>
            </a:r>
            <a:endParaRPr/>
          </a:p>
          <a:p>
            <a:pPr lvl="0" rtl="0">
              <a:spcBef>
                <a:spcPts val="0"/>
              </a:spcBef>
              <a:buNone/>
            </a:pPr>
            <a:r>
              <a:t/>
            </a:r>
            <a:endParaRPr/>
          </a:p>
        </p:txBody>
      </p:sp>
      <p:pic>
        <p:nvPicPr>
          <p:cNvPr descr="blockcha.png" id="346" name="Shape 346"/>
          <p:cNvPicPr preferRelativeResize="0"/>
          <p:nvPr/>
        </p:nvPicPr>
        <p:blipFill>
          <a:blip r:embed="rId4">
            <a:alphaModFix/>
          </a:blip>
          <a:stretch>
            <a:fillRect/>
          </a:stretch>
        </p:blipFill>
        <p:spPr>
          <a:xfrm>
            <a:off x="5407925" y="2605250"/>
            <a:ext cx="1719674" cy="1724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What about other blockchain technologies?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descr="Decentralize-All-the-Things.jpg" id="159" name="Shape 159"/>
          <p:cNvPicPr preferRelativeResize="0"/>
          <p:nvPr/>
        </p:nvPicPr>
        <p:blipFill rotWithShape="1">
          <a:blip r:embed="rId3">
            <a:alphaModFix/>
          </a:blip>
          <a:srcRect b="4085" l="1107" r="0" t="0"/>
          <a:stretch/>
        </p:blipFill>
        <p:spPr>
          <a:xfrm>
            <a:off x="1161424" y="435300"/>
            <a:ext cx="6472875" cy="4708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355" name="Shape 355"/>
        <p:cNvGrpSpPr/>
        <p:nvPr/>
      </p:nvGrpSpPr>
      <p:grpSpPr>
        <a:xfrm>
          <a:off x="0" y="0"/>
          <a:ext cx="0" cy="0"/>
          <a:chOff x="0" y="0"/>
          <a:chExt cx="0" cy="0"/>
        </a:xfrm>
      </p:grpSpPr>
      <p:pic>
        <p:nvPicPr>
          <p:cNvPr descr="blockcha.png" id="356" name="Shape 356"/>
          <p:cNvPicPr preferRelativeResize="0"/>
          <p:nvPr/>
        </p:nvPicPr>
        <p:blipFill>
          <a:blip r:embed="rId3">
            <a:alphaModFix/>
          </a:blip>
          <a:stretch>
            <a:fillRect/>
          </a:stretch>
        </p:blipFill>
        <p:spPr>
          <a:xfrm>
            <a:off x="1142663" y="3419300"/>
            <a:ext cx="1309374" cy="1312820"/>
          </a:xfrm>
          <a:prstGeom prst="rect">
            <a:avLst/>
          </a:prstGeom>
          <a:noFill/>
          <a:ln>
            <a:noFill/>
          </a:ln>
        </p:spPr>
      </p:pic>
      <p:pic>
        <p:nvPicPr>
          <p:cNvPr descr="blockp2p.png" id="357" name="Shape 357"/>
          <p:cNvPicPr preferRelativeResize="0"/>
          <p:nvPr/>
        </p:nvPicPr>
        <p:blipFill>
          <a:blip r:embed="rId4">
            <a:alphaModFix/>
          </a:blip>
          <a:stretch>
            <a:fillRect/>
          </a:stretch>
        </p:blipFill>
        <p:spPr>
          <a:xfrm>
            <a:off x="1142666" y="443675"/>
            <a:ext cx="1309374" cy="1309374"/>
          </a:xfrm>
          <a:prstGeom prst="rect">
            <a:avLst/>
          </a:prstGeom>
          <a:noFill/>
          <a:ln>
            <a:noFill/>
          </a:ln>
        </p:spPr>
      </p:pic>
      <p:pic>
        <p:nvPicPr>
          <p:cNvPr descr="blockcon.png" id="358" name="Shape 358"/>
          <p:cNvPicPr preferRelativeResize="0"/>
          <p:nvPr/>
        </p:nvPicPr>
        <p:blipFill rotWithShape="1">
          <a:blip r:embed="rId5">
            <a:alphaModFix/>
          </a:blip>
          <a:srcRect b="0" l="0" r="0" t="0"/>
          <a:stretch/>
        </p:blipFill>
        <p:spPr>
          <a:xfrm>
            <a:off x="1142661" y="1931487"/>
            <a:ext cx="1309374" cy="1309374"/>
          </a:xfrm>
          <a:prstGeom prst="rect">
            <a:avLst/>
          </a:prstGeom>
          <a:noFill/>
          <a:ln>
            <a:noFill/>
          </a:ln>
        </p:spPr>
      </p:pic>
      <p:sp>
        <p:nvSpPr>
          <p:cNvPr id="359" name="Shape 359"/>
          <p:cNvSpPr txBox="1"/>
          <p:nvPr/>
        </p:nvSpPr>
        <p:spPr>
          <a:xfrm>
            <a:off x="3073250" y="800775"/>
            <a:ext cx="6233100" cy="727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60" name="Shape 360"/>
          <p:cNvSpPr txBox="1"/>
          <p:nvPr/>
        </p:nvSpPr>
        <p:spPr>
          <a:xfrm>
            <a:off x="3203100" y="703375"/>
            <a:ext cx="6233100" cy="727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61" name="Shape 361"/>
          <p:cNvSpPr txBox="1"/>
          <p:nvPr>
            <p:ph type="title"/>
          </p:nvPr>
        </p:nvSpPr>
        <p:spPr>
          <a:xfrm>
            <a:off x="2634638" y="677462"/>
            <a:ext cx="5823900" cy="841800"/>
          </a:xfrm>
          <a:prstGeom prst="rect">
            <a:avLst/>
          </a:prstGeom>
        </p:spPr>
        <p:txBody>
          <a:bodyPr anchorCtr="0" anchor="ctr" bIns="91425" lIns="91425" rIns="91425" tIns="91425">
            <a:noAutofit/>
          </a:bodyPr>
          <a:lstStyle/>
          <a:p>
            <a:pPr lvl="0" rtl="0" algn="l">
              <a:spcBef>
                <a:spcPts val="0"/>
              </a:spcBef>
              <a:buNone/>
            </a:pPr>
            <a:r>
              <a:rPr lang="en">
                <a:solidFill>
                  <a:srgbClr val="FFFFFF"/>
                </a:solidFill>
              </a:rPr>
              <a:t>Connected computers... </a:t>
            </a:r>
          </a:p>
        </p:txBody>
      </p:sp>
      <p:sp>
        <p:nvSpPr>
          <p:cNvPr id="362" name="Shape 362"/>
          <p:cNvSpPr txBox="1"/>
          <p:nvPr>
            <p:ph type="title"/>
          </p:nvPr>
        </p:nvSpPr>
        <p:spPr>
          <a:xfrm>
            <a:off x="2634638" y="2165274"/>
            <a:ext cx="5823900" cy="841800"/>
          </a:xfrm>
          <a:prstGeom prst="rect">
            <a:avLst/>
          </a:prstGeom>
        </p:spPr>
        <p:txBody>
          <a:bodyPr anchorCtr="0" anchor="ctr" bIns="91425" lIns="91425" rIns="91425" tIns="91425">
            <a:noAutofit/>
          </a:bodyPr>
          <a:lstStyle/>
          <a:p>
            <a:pPr lvl="0" rtl="0" algn="l">
              <a:spcBef>
                <a:spcPts val="0"/>
              </a:spcBef>
              <a:buNone/>
            </a:pPr>
            <a:r>
              <a:rPr lang="en">
                <a:solidFill>
                  <a:srgbClr val="FFFFFF"/>
                </a:solidFill>
              </a:rPr>
              <a:t>...reach agreement over...</a:t>
            </a:r>
          </a:p>
        </p:txBody>
      </p:sp>
      <p:sp>
        <p:nvSpPr>
          <p:cNvPr id="363" name="Shape 363"/>
          <p:cNvSpPr txBox="1"/>
          <p:nvPr/>
        </p:nvSpPr>
        <p:spPr>
          <a:xfrm>
            <a:off x="3257200" y="3744175"/>
            <a:ext cx="6233100" cy="7272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64" name="Shape 364"/>
          <p:cNvSpPr txBox="1"/>
          <p:nvPr>
            <p:ph type="title"/>
          </p:nvPr>
        </p:nvSpPr>
        <p:spPr>
          <a:xfrm>
            <a:off x="2634638" y="3654810"/>
            <a:ext cx="5823900" cy="841800"/>
          </a:xfrm>
          <a:prstGeom prst="rect">
            <a:avLst/>
          </a:prstGeom>
        </p:spPr>
        <p:txBody>
          <a:bodyPr anchorCtr="0" anchor="ctr" bIns="91425" lIns="91425" rIns="91425" tIns="91425">
            <a:noAutofit/>
          </a:bodyPr>
          <a:lstStyle/>
          <a:p>
            <a:pPr lvl="0" rtl="0" algn="l">
              <a:spcBef>
                <a:spcPts val="0"/>
              </a:spcBef>
              <a:buNone/>
            </a:pPr>
            <a:r>
              <a:rPr lang="en">
                <a:solidFill>
                  <a:srgbClr val="FFFFFF"/>
                </a:solidFill>
              </a:rPr>
              <a:t>...shared data.</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368" name="Shape 368"/>
        <p:cNvGrpSpPr/>
        <p:nvPr/>
      </p:nvGrpSpPr>
      <p:grpSpPr>
        <a:xfrm>
          <a:off x="0" y="0"/>
          <a:ext cx="0" cy="0"/>
          <a:chOff x="0" y="0"/>
          <a:chExt cx="0" cy="0"/>
        </a:xfrm>
      </p:grpSpPr>
      <p:sp>
        <p:nvSpPr>
          <p:cNvPr id="369" name="Shape 369"/>
          <p:cNvSpPr txBox="1"/>
          <p:nvPr/>
        </p:nvSpPr>
        <p:spPr>
          <a:xfrm>
            <a:off x="3073250" y="8007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70" name="Shape 370"/>
          <p:cNvSpPr txBox="1"/>
          <p:nvPr/>
        </p:nvSpPr>
        <p:spPr>
          <a:xfrm>
            <a:off x="3203100" y="7033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71" name="Shape 371"/>
          <p:cNvSpPr txBox="1"/>
          <p:nvPr/>
        </p:nvSpPr>
        <p:spPr>
          <a:xfrm>
            <a:off x="3257200" y="37441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72" name="Shape 372"/>
          <p:cNvSpPr txBox="1"/>
          <p:nvPr>
            <p:ph type="title"/>
          </p:nvPr>
        </p:nvSpPr>
        <p:spPr>
          <a:xfrm>
            <a:off x="311700" y="1913100"/>
            <a:ext cx="8520600" cy="3036000"/>
          </a:xfrm>
          <a:prstGeom prst="rect">
            <a:avLst/>
          </a:prstGeom>
        </p:spPr>
        <p:txBody>
          <a:bodyPr anchorCtr="0" anchor="ctr" bIns="91425" lIns="91425" rIns="91425" tIns="91425">
            <a:noAutofit/>
          </a:bodyPr>
          <a:lstStyle/>
          <a:p>
            <a:pPr lvl="0">
              <a:spcBef>
                <a:spcPts val="0"/>
              </a:spcBef>
              <a:buNone/>
            </a:pPr>
            <a:r>
              <a:rPr lang="en">
                <a:solidFill>
                  <a:srgbClr val="FFFFFF"/>
                </a:solidFill>
              </a:rPr>
              <a:t>What data?</a:t>
            </a:r>
          </a:p>
          <a:p>
            <a:pPr lvl="0">
              <a:spcBef>
                <a:spcPts val="0"/>
              </a:spcBef>
              <a:buNone/>
            </a:pPr>
            <a:r>
              <a:t/>
            </a:r>
            <a:endParaRPr sz="1400">
              <a:solidFill>
                <a:srgbClr val="FFFFFF"/>
              </a:solidFill>
            </a:endParaRPr>
          </a:p>
          <a:p>
            <a:pPr lvl="0">
              <a:spcBef>
                <a:spcPts val="0"/>
              </a:spcBef>
              <a:buNone/>
            </a:pPr>
            <a:r>
              <a:rPr lang="en" sz="1800">
                <a:solidFill>
                  <a:schemeClr val="accent1"/>
                </a:solidFill>
              </a:rPr>
              <a:t>Identity Credentials</a:t>
            </a:r>
          </a:p>
          <a:p>
            <a:pPr lvl="0">
              <a:spcBef>
                <a:spcPts val="0"/>
              </a:spcBef>
              <a:buNone/>
            </a:pPr>
            <a:r>
              <a:rPr lang="en" sz="1800">
                <a:solidFill>
                  <a:schemeClr val="accent1"/>
                </a:solidFill>
              </a:rPr>
              <a:t>Votes</a:t>
            </a:r>
          </a:p>
          <a:p>
            <a:pPr lvl="0">
              <a:spcBef>
                <a:spcPts val="0"/>
              </a:spcBef>
              <a:buNone/>
            </a:pPr>
            <a:r>
              <a:rPr lang="en" sz="1800">
                <a:solidFill>
                  <a:schemeClr val="accent1"/>
                </a:solidFill>
              </a:rPr>
              <a:t>IOT (permissions to open smart locks / turn on smart bulbs)</a:t>
            </a:r>
          </a:p>
          <a:p>
            <a:pPr lvl="0">
              <a:spcBef>
                <a:spcPts val="0"/>
              </a:spcBef>
              <a:buNone/>
            </a:pPr>
            <a:r>
              <a:rPr lang="en" sz="1800">
                <a:solidFill>
                  <a:schemeClr val="accent1"/>
                </a:solidFill>
              </a:rPr>
              <a:t>Records of Securities Transactions</a:t>
            </a:r>
          </a:p>
          <a:p>
            <a:pPr lvl="0">
              <a:spcBef>
                <a:spcPts val="0"/>
              </a:spcBef>
              <a:buNone/>
            </a:pPr>
            <a:r>
              <a:rPr lang="en" sz="1800">
                <a:solidFill>
                  <a:schemeClr val="accent1"/>
                </a:solidFill>
              </a:rPr>
              <a:t>Property Records</a:t>
            </a:r>
          </a:p>
          <a:p>
            <a:pPr lvl="0" rtl="0">
              <a:spcBef>
                <a:spcPts val="0"/>
              </a:spcBef>
              <a:buNone/>
            </a:pPr>
            <a:r>
              <a:rPr lang="en" sz="1800">
                <a:solidFill>
                  <a:schemeClr val="accent1"/>
                </a:solidFill>
              </a:rPr>
              <a:t>Interbank Settlement Records</a:t>
            </a:r>
          </a:p>
          <a:p>
            <a:pPr lvl="0">
              <a:spcBef>
                <a:spcPts val="0"/>
              </a:spcBef>
              <a:buNone/>
            </a:pPr>
            <a:r>
              <a:rPr lang="en" sz="1800">
                <a:solidFill>
                  <a:schemeClr val="accent1"/>
                </a:solidFill>
              </a:rPr>
              <a:t>Provision of digital goods (cloud storage, network infrastructure)</a:t>
            </a:r>
          </a:p>
          <a:p>
            <a:pPr lvl="0" rtl="0">
              <a:spcBef>
                <a:spcPts val="0"/>
              </a:spcBef>
              <a:buNone/>
            </a:pPr>
            <a:r>
              <a:t/>
            </a:r>
            <a:endParaRPr sz="1800">
              <a:solidFill>
                <a:schemeClr val="accent1"/>
              </a:solidFill>
            </a:endParaRPr>
          </a:p>
        </p:txBody>
      </p:sp>
      <p:pic>
        <p:nvPicPr>
          <p:cNvPr descr="blockcha.png" id="373" name="Shape 373"/>
          <p:cNvPicPr preferRelativeResize="0"/>
          <p:nvPr/>
        </p:nvPicPr>
        <p:blipFill>
          <a:blip r:embed="rId3">
            <a:alphaModFix/>
          </a:blip>
          <a:stretch>
            <a:fillRect/>
          </a:stretch>
        </p:blipFill>
        <p:spPr>
          <a:xfrm>
            <a:off x="3917312" y="367550"/>
            <a:ext cx="1309374" cy="13128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
                                        <p:tgtEl>
                                          <p:spTgt spid="3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6" st="6"/>
                                            </p:txEl>
                                          </p:spTgt>
                                        </p:tgtEl>
                                        <p:attrNameLst>
                                          <p:attrName>style.visibility</p:attrName>
                                        </p:attrNameLst>
                                      </p:cBhvr>
                                      <p:to>
                                        <p:strVal val="visible"/>
                                      </p:to>
                                    </p:set>
                                    <p:animEffect filter="fade" transition="in">
                                      <p:cBhvr>
                                        <p:cTn dur="100"/>
                                        <p:tgtEl>
                                          <p:spTgt spid="3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7" st="7"/>
                                            </p:txEl>
                                          </p:spTgt>
                                        </p:tgtEl>
                                        <p:attrNameLst>
                                          <p:attrName>style.visibility</p:attrName>
                                        </p:attrNameLst>
                                      </p:cBhvr>
                                      <p:to>
                                        <p:strVal val="visible"/>
                                      </p:to>
                                    </p:set>
                                    <p:animEffect filter="fade" transition="in">
                                      <p:cBhvr>
                                        <p:cTn dur="100"/>
                                        <p:tgtEl>
                                          <p:spTgt spid="3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8" st="8"/>
                                            </p:txEl>
                                          </p:spTgt>
                                        </p:tgtEl>
                                        <p:attrNameLst>
                                          <p:attrName>style.visibility</p:attrName>
                                        </p:attrNameLst>
                                      </p:cBhvr>
                                      <p:to>
                                        <p:strVal val="visible"/>
                                      </p:to>
                                    </p:set>
                                    <p:animEffect filter="fade" transition="in">
                                      <p:cBhvr>
                                        <p:cTn dur="100"/>
                                        <p:tgtEl>
                                          <p:spTgt spid="37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9" st="9"/>
                                            </p:txEl>
                                          </p:spTgt>
                                        </p:tgtEl>
                                        <p:attrNameLst>
                                          <p:attrName>style.visibility</p:attrName>
                                        </p:attrNameLst>
                                      </p:cBhvr>
                                      <p:to>
                                        <p:strVal val="visible"/>
                                      </p:to>
                                    </p:set>
                                    <p:animEffect filter="fade" transition="in">
                                      <p:cBhvr>
                                        <p:cTn dur="100"/>
                                        <p:tgtEl>
                                          <p:spTgt spid="37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377" name="Shape 377"/>
        <p:cNvGrpSpPr/>
        <p:nvPr/>
      </p:nvGrpSpPr>
      <p:grpSpPr>
        <a:xfrm>
          <a:off x="0" y="0"/>
          <a:ext cx="0" cy="0"/>
          <a:chOff x="0" y="0"/>
          <a:chExt cx="0" cy="0"/>
        </a:xfrm>
      </p:grpSpPr>
      <p:sp>
        <p:nvSpPr>
          <p:cNvPr id="378" name="Shape 378"/>
          <p:cNvSpPr txBox="1"/>
          <p:nvPr/>
        </p:nvSpPr>
        <p:spPr>
          <a:xfrm>
            <a:off x="3073250" y="8007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79" name="Shape 379"/>
          <p:cNvSpPr txBox="1"/>
          <p:nvPr/>
        </p:nvSpPr>
        <p:spPr>
          <a:xfrm>
            <a:off x="3257200" y="3744175"/>
            <a:ext cx="6233100" cy="727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80" name="Shape 380"/>
          <p:cNvSpPr txBox="1"/>
          <p:nvPr>
            <p:ph type="title"/>
          </p:nvPr>
        </p:nvSpPr>
        <p:spPr>
          <a:xfrm>
            <a:off x="311700" y="1836900"/>
            <a:ext cx="8520600" cy="3036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What rules and design choices?</a:t>
            </a:r>
          </a:p>
          <a:p>
            <a:pPr lvl="0" rtl="0">
              <a:spcBef>
                <a:spcPts val="0"/>
              </a:spcBef>
              <a:buNone/>
            </a:pPr>
            <a:r>
              <a:t/>
            </a:r>
            <a:endParaRPr sz="1400">
              <a:solidFill>
                <a:srgbClr val="FFFFFF"/>
              </a:solidFill>
            </a:endParaRPr>
          </a:p>
          <a:p>
            <a:pPr lvl="0">
              <a:spcBef>
                <a:spcPts val="0"/>
              </a:spcBef>
              <a:buNone/>
            </a:pPr>
            <a:r>
              <a:rPr lang="en" sz="2000">
                <a:solidFill>
                  <a:schemeClr val="accent1"/>
                </a:solidFill>
              </a:rPr>
              <a:t>Open network (like Internet)</a:t>
            </a:r>
            <a:r>
              <a:rPr lang="en" sz="2000">
                <a:solidFill>
                  <a:srgbClr val="FFFFFF"/>
                </a:solidFill>
              </a:rPr>
              <a:t> or </a:t>
            </a:r>
            <a:r>
              <a:rPr lang="en" sz="2000">
                <a:solidFill>
                  <a:schemeClr val="accent1"/>
                </a:solidFill>
              </a:rPr>
              <a:t>closed (like a company intranet)</a:t>
            </a:r>
            <a:r>
              <a:rPr lang="en" sz="2000">
                <a:solidFill>
                  <a:srgbClr val="FFFFFF"/>
                </a:solidFill>
              </a:rPr>
              <a:t>?</a:t>
            </a:r>
          </a:p>
          <a:p>
            <a:pPr lvl="0">
              <a:spcBef>
                <a:spcPts val="0"/>
              </a:spcBef>
              <a:buNone/>
            </a:pPr>
            <a:r>
              <a:t/>
            </a:r>
            <a:endParaRPr sz="2000">
              <a:solidFill>
                <a:srgbClr val="FFFFFF"/>
              </a:solidFill>
            </a:endParaRPr>
          </a:p>
          <a:p>
            <a:pPr lvl="0">
              <a:spcBef>
                <a:spcPts val="0"/>
              </a:spcBef>
              <a:buNone/>
            </a:pPr>
            <a:r>
              <a:rPr lang="en" sz="2000">
                <a:solidFill>
                  <a:schemeClr val="accent1"/>
                </a:solidFill>
              </a:rPr>
              <a:t>Data privacy</a:t>
            </a:r>
            <a:r>
              <a:rPr lang="en" sz="2000">
                <a:solidFill>
                  <a:srgbClr val="FFFFFF"/>
                </a:solidFill>
              </a:rPr>
              <a:t> or </a:t>
            </a:r>
            <a:r>
              <a:rPr lang="en" sz="2000">
                <a:solidFill>
                  <a:schemeClr val="accent1"/>
                </a:solidFill>
              </a:rPr>
              <a:t>data transparency / auditability</a:t>
            </a:r>
            <a:r>
              <a:rPr lang="en" sz="2000">
                <a:solidFill>
                  <a:srgbClr val="FFFFFF"/>
                </a:solidFill>
              </a:rPr>
              <a:t>?</a:t>
            </a:r>
          </a:p>
          <a:p>
            <a:pPr lvl="0">
              <a:spcBef>
                <a:spcPts val="0"/>
              </a:spcBef>
              <a:buNone/>
            </a:pPr>
            <a:r>
              <a:t/>
            </a:r>
            <a:endParaRPr sz="2000">
              <a:solidFill>
                <a:srgbClr val="FFFFFF"/>
              </a:solidFill>
            </a:endParaRPr>
          </a:p>
          <a:p>
            <a:pPr lvl="0" rtl="0">
              <a:spcBef>
                <a:spcPts val="0"/>
              </a:spcBef>
              <a:buNone/>
            </a:pPr>
            <a:r>
              <a:rPr lang="en" sz="2000">
                <a:solidFill>
                  <a:schemeClr val="accent1"/>
                </a:solidFill>
              </a:rPr>
              <a:t>Security at the edge (immutable)</a:t>
            </a:r>
            <a:r>
              <a:rPr lang="en" sz="2000">
                <a:solidFill>
                  <a:srgbClr val="FFFFFF"/>
                </a:solidFill>
              </a:rPr>
              <a:t> or </a:t>
            </a:r>
            <a:r>
              <a:rPr lang="en" sz="2000">
                <a:solidFill>
                  <a:schemeClr val="accent1"/>
                </a:solidFill>
              </a:rPr>
              <a:t>security at the center (mutable)</a:t>
            </a:r>
            <a:r>
              <a:rPr lang="en" sz="2000">
                <a:solidFill>
                  <a:srgbClr val="FFFFFF"/>
                </a:solidFill>
              </a:rPr>
              <a:t>?</a:t>
            </a:r>
          </a:p>
          <a:p>
            <a:pPr lvl="0" rtl="0">
              <a:spcBef>
                <a:spcPts val="0"/>
              </a:spcBef>
              <a:buNone/>
            </a:pPr>
            <a:r>
              <a:t/>
            </a:r>
            <a:endParaRPr sz="1800">
              <a:solidFill>
                <a:srgbClr val="FFFFFF"/>
              </a:solidFill>
            </a:endParaRPr>
          </a:p>
        </p:txBody>
      </p:sp>
      <p:pic>
        <p:nvPicPr>
          <p:cNvPr descr="blockcon.png" id="381" name="Shape 381"/>
          <p:cNvPicPr preferRelativeResize="0"/>
          <p:nvPr/>
        </p:nvPicPr>
        <p:blipFill rotWithShape="1">
          <a:blip r:embed="rId3">
            <a:alphaModFix/>
          </a:blip>
          <a:srcRect b="0" l="0" r="0" t="0"/>
          <a:stretch/>
        </p:blipFill>
        <p:spPr>
          <a:xfrm>
            <a:off x="3917324" y="369275"/>
            <a:ext cx="1309374" cy="1309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1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1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1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1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100"/>
                                        <p:tgtEl>
                                          <p:spTgt spid="3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Effect filter="fade" transition="in">
                                      <p:cBhvr>
                                        <p:cTn dur="100"/>
                                        <p:tgtEl>
                                          <p:spTgt spid="3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6" st="6"/>
                                            </p:txEl>
                                          </p:spTgt>
                                        </p:tgtEl>
                                        <p:attrNameLst>
                                          <p:attrName>style.visibility</p:attrName>
                                        </p:attrNameLst>
                                      </p:cBhvr>
                                      <p:to>
                                        <p:strVal val="visible"/>
                                      </p:to>
                                    </p:set>
                                    <p:animEffect filter="fade" transition="in">
                                      <p:cBhvr>
                                        <p:cTn dur="100"/>
                                        <p:tgtEl>
                                          <p:spTgt spid="3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7" st="7"/>
                                            </p:txEl>
                                          </p:spTgt>
                                        </p:tgtEl>
                                        <p:attrNameLst>
                                          <p:attrName>style.visibility</p:attrName>
                                        </p:attrNameLst>
                                      </p:cBhvr>
                                      <p:to>
                                        <p:strVal val="visible"/>
                                      </p:to>
                                    </p:set>
                                    <p:animEffect filter="fade" transition="in">
                                      <p:cBhvr>
                                        <p:cTn dur="100"/>
                                        <p:tgtEl>
                                          <p:spTgt spid="38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385" name="Shape 385"/>
        <p:cNvGrpSpPr/>
        <p:nvPr/>
      </p:nvGrpSpPr>
      <p:grpSpPr>
        <a:xfrm>
          <a:off x="0" y="0"/>
          <a:ext cx="0" cy="0"/>
          <a:chOff x="0" y="0"/>
          <a:chExt cx="0" cy="0"/>
        </a:xfrm>
      </p:grpSpPr>
      <p:sp>
        <p:nvSpPr>
          <p:cNvPr id="386" name="Shape 386"/>
          <p:cNvSpPr txBox="1"/>
          <p:nvPr>
            <p:ph type="title"/>
          </p:nvPr>
        </p:nvSpPr>
        <p:spPr>
          <a:xfrm>
            <a:off x="311700" y="398250"/>
            <a:ext cx="8520600" cy="841800"/>
          </a:xfrm>
          <a:prstGeom prst="rect">
            <a:avLst/>
          </a:prstGeom>
        </p:spPr>
        <p:txBody>
          <a:bodyPr anchorCtr="0" anchor="ctr" bIns="91425" lIns="91425" rIns="91425" tIns="91425">
            <a:noAutofit/>
          </a:bodyPr>
          <a:lstStyle/>
          <a:p>
            <a:pPr lvl="0" rtl="0">
              <a:spcBef>
                <a:spcPts val="0"/>
              </a:spcBef>
              <a:buNone/>
            </a:pPr>
            <a:r>
              <a:rPr b="1" lang="en"/>
              <a:t>When </a:t>
            </a:r>
            <a:r>
              <a:rPr b="1" i="1" lang="en"/>
              <a:t>Open</a:t>
            </a:r>
            <a:r>
              <a:rPr b="1" lang="en"/>
              <a:t> Consensus is Critical</a:t>
            </a:r>
          </a:p>
        </p:txBody>
      </p:sp>
      <p:grpSp>
        <p:nvGrpSpPr>
          <p:cNvPr id="387" name="Shape 387"/>
          <p:cNvGrpSpPr/>
          <p:nvPr/>
        </p:nvGrpSpPr>
        <p:grpSpPr>
          <a:xfrm>
            <a:off x="801925" y="1509737"/>
            <a:ext cx="1985387" cy="2466688"/>
            <a:chOff x="801925" y="1509737"/>
            <a:chExt cx="1985387" cy="2466688"/>
          </a:xfrm>
        </p:grpSpPr>
        <p:sp>
          <p:nvSpPr>
            <p:cNvPr id="388" name="Shape 388"/>
            <p:cNvSpPr txBox="1"/>
            <p:nvPr/>
          </p:nvSpPr>
          <p:spPr>
            <a:xfrm>
              <a:off x="892083" y="1509737"/>
              <a:ext cx="1805100" cy="401100"/>
            </a:xfrm>
            <a:prstGeom prst="rect">
              <a:avLst/>
            </a:prstGeom>
            <a:noFill/>
            <a:ln>
              <a:noFill/>
            </a:ln>
          </p:spPr>
          <p:txBody>
            <a:bodyPr anchorCtr="0" anchor="t" bIns="91425" lIns="91425" rIns="91425" tIns="91425">
              <a:noAutofit/>
            </a:bodyPr>
            <a:lstStyle/>
            <a:p>
              <a:pPr lvl="0" rtl="0" algn="ctr">
                <a:spcBef>
                  <a:spcPts val="0"/>
                </a:spcBef>
                <a:buNone/>
              </a:pPr>
              <a:r>
                <a:rPr b="1" lang="en" sz="3600">
                  <a:latin typeface="Proxima Nova"/>
                  <a:ea typeface="Proxima Nova"/>
                  <a:cs typeface="Proxima Nova"/>
                  <a:sym typeface="Proxima Nova"/>
                </a:rPr>
                <a:t>e-cash</a:t>
              </a:r>
            </a:p>
          </p:txBody>
        </p:sp>
        <p:pic>
          <p:nvPicPr>
            <p:cNvPr descr="ten_dollar_bill_US.jpg" id="389" name="Shape 389"/>
            <p:cNvPicPr preferRelativeResize="0"/>
            <p:nvPr/>
          </p:nvPicPr>
          <p:blipFill>
            <a:blip r:embed="rId3">
              <a:alphaModFix/>
            </a:blip>
            <a:stretch>
              <a:fillRect/>
            </a:stretch>
          </p:blipFill>
          <p:spPr>
            <a:xfrm>
              <a:off x="801925" y="3134625"/>
              <a:ext cx="1985387" cy="841800"/>
            </a:xfrm>
            <a:prstGeom prst="rect">
              <a:avLst/>
            </a:prstGeom>
            <a:noFill/>
            <a:ln>
              <a:noFill/>
            </a:ln>
          </p:spPr>
        </p:pic>
      </p:grpSp>
      <p:sp>
        <p:nvSpPr>
          <p:cNvPr id="390" name="Shape 390"/>
          <p:cNvSpPr txBox="1"/>
          <p:nvPr/>
        </p:nvSpPr>
        <p:spPr>
          <a:xfrm>
            <a:off x="3669449" y="1509737"/>
            <a:ext cx="1805100" cy="401100"/>
          </a:xfrm>
          <a:prstGeom prst="rect">
            <a:avLst/>
          </a:prstGeom>
          <a:noFill/>
          <a:ln>
            <a:noFill/>
          </a:ln>
        </p:spPr>
        <p:txBody>
          <a:bodyPr anchorCtr="0" anchor="t" bIns="91425" lIns="91425" rIns="91425" tIns="91425">
            <a:noAutofit/>
          </a:bodyPr>
          <a:lstStyle/>
          <a:p>
            <a:pPr lvl="0" rtl="0" algn="ctr">
              <a:spcBef>
                <a:spcPts val="0"/>
              </a:spcBef>
              <a:buNone/>
            </a:pPr>
            <a:r>
              <a:rPr b="1" lang="en" sz="3600">
                <a:latin typeface="Proxima Nova"/>
                <a:ea typeface="Proxima Nova"/>
                <a:cs typeface="Proxima Nova"/>
                <a:sym typeface="Proxima Nova"/>
              </a:rPr>
              <a:t>identity</a:t>
            </a:r>
          </a:p>
        </p:txBody>
      </p:sp>
      <p:sp>
        <p:nvSpPr>
          <p:cNvPr id="391" name="Shape 391"/>
          <p:cNvSpPr txBox="1"/>
          <p:nvPr/>
        </p:nvSpPr>
        <p:spPr>
          <a:xfrm>
            <a:off x="6446816" y="1509737"/>
            <a:ext cx="1805100" cy="401100"/>
          </a:xfrm>
          <a:prstGeom prst="rect">
            <a:avLst/>
          </a:prstGeom>
          <a:noFill/>
          <a:ln>
            <a:noFill/>
          </a:ln>
        </p:spPr>
        <p:txBody>
          <a:bodyPr anchorCtr="0" anchor="t" bIns="91425" lIns="91425" rIns="91425" tIns="91425">
            <a:noAutofit/>
          </a:bodyPr>
          <a:lstStyle/>
          <a:p>
            <a:pPr lvl="0" rtl="0" algn="ctr">
              <a:spcBef>
                <a:spcPts val="0"/>
              </a:spcBef>
              <a:buNone/>
            </a:pPr>
            <a:r>
              <a:rPr b="1" lang="en" sz="3600">
                <a:latin typeface="Proxima Nova"/>
                <a:ea typeface="Proxima Nova"/>
                <a:cs typeface="Proxima Nova"/>
                <a:sym typeface="Proxima Nova"/>
              </a:rPr>
              <a:t>IOT</a:t>
            </a:r>
          </a:p>
        </p:txBody>
      </p:sp>
      <p:pic>
        <p:nvPicPr>
          <p:cNvPr descr="Fingerprint.png" id="392" name="Shape 392"/>
          <p:cNvPicPr preferRelativeResize="0"/>
          <p:nvPr/>
        </p:nvPicPr>
        <p:blipFill>
          <a:blip r:embed="rId4">
            <a:alphaModFix/>
          </a:blip>
          <a:stretch>
            <a:fillRect/>
          </a:stretch>
        </p:blipFill>
        <p:spPr>
          <a:xfrm>
            <a:off x="3619500" y="2674275"/>
            <a:ext cx="1905000" cy="1905000"/>
          </a:xfrm>
          <a:prstGeom prst="rect">
            <a:avLst/>
          </a:prstGeom>
          <a:noFill/>
          <a:ln>
            <a:noFill/>
          </a:ln>
        </p:spPr>
      </p:pic>
      <p:pic>
        <p:nvPicPr>
          <p:cNvPr descr="echo.png" id="393" name="Shape 393"/>
          <p:cNvPicPr preferRelativeResize="0"/>
          <p:nvPr/>
        </p:nvPicPr>
        <p:blipFill>
          <a:blip r:embed="rId5">
            <a:alphaModFix/>
          </a:blip>
          <a:stretch>
            <a:fillRect/>
          </a:stretch>
        </p:blipFill>
        <p:spPr>
          <a:xfrm>
            <a:off x="6396873" y="2674275"/>
            <a:ext cx="1905000" cy="190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397" name="Shape 397"/>
        <p:cNvGrpSpPr/>
        <p:nvPr/>
      </p:nvGrpSpPr>
      <p:grpSpPr>
        <a:xfrm>
          <a:off x="0" y="0"/>
          <a:ext cx="0" cy="0"/>
          <a:chOff x="0" y="0"/>
          <a:chExt cx="0" cy="0"/>
        </a:xfrm>
      </p:grpSpPr>
      <p:sp>
        <p:nvSpPr>
          <p:cNvPr id="398" name="Shape 398"/>
          <p:cNvSpPr txBox="1"/>
          <p:nvPr>
            <p:ph type="title"/>
          </p:nvPr>
        </p:nvSpPr>
        <p:spPr>
          <a:xfrm>
            <a:off x="311700" y="169650"/>
            <a:ext cx="8520600" cy="841800"/>
          </a:xfrm>
          <a:prstGeom prst="rect">
            <a:avLst/>
          </a:prstGeom>
        </p:spPr>
        <p:txBody>
          <a:bodyPr anchorCtr="0" anchor="ctr" bIns="91425" lIns="91425" rIns="91425" tIns="91425">
            <a:noAutofit/>
          </a:bodyPr>
          <a:lstStyle/>
          <a:p>
            <a:pPr lvl="0" rtl="0">
              <a:spcBef>
                <a:spcPts val="0"/>
              </a:spcBef>
              <a:buNone/>
            </a:pPr>
            <a:r>
              <a:rPr b="1" lang="en"/>
              <a:t>E-Cash</a:t>
            </a:r>
          </a:p>
        </p:txBody>
      </p:sp>
      <p:sp>
        <p:nvSpPr>
          <p:cNvPr id="399" name="Shape 399"/>
          <p:cNvSpPr txBox="1"/>
          <p:nvPr/>
        </p:nvSpPr>
        <p:spPr>
          <a:xfrm>
            <a:off x="408550" y="992075"/>
            <a:ext cx="8322600" cy="3504300"/>
          </a:xfrm>
          <a:prstGeom prst="rect">
            <a:avLst/>
          </a:prstGeom>
          <a:noFill/>
          <a:ln>
            <a:noFill/>
          </a:ln>
        </p:spPr>
        <p:txBody>
          <a:bodyPr anchorCtr="0" anchor="t" bIns="91425" lIns="91425" rIns="91425" tIns="91425">
            <a:noAutofit/>
          </a:bodyPr>
          <a:lstStyle/>
          <a:p>
            <a:pPr lvl="0" rtl="0">
              <a:spcBef>
                <a:spcPts val="0"/>
              </a:spcBef>
              <a:buNone/>
            </a:pPr>
            <a:r>
              <a:rPr lang="en" sz="2400">
                <a:latin typeface="Proxima Nova"/>
                <a:ea typeface="Proxima Nova"/>
                <a:cs typeface="Proxima Nova"/>
                <a:sym typeface="Proxima Nova"/>
              </a:rPr>
              <a:t>If a centralized authority can claim that a particular token is no longer as valuable as the others, or block certain participants from transacting, then the currency is not fungible, it is not cash. The efficiency of cash is that is </a:t>
            </a:r>
            <a:r>
              <a:rPr b="1" i="1" lang="en" sz="2400">
                <a:latin typeface="Proxima Nova"/>
                <a:ea typeface="Proxima Nova"/>
                <a:cs typeface="Proxima Nova"/>
                <a:sym typeface="Proxima Nova"/>
              </a:rPr>
              <a:t>does not require the user to consistently re-appraise the value of each note that they hold</a:t>
            </a:r>
            <a:r>
              <a:rPr lang="en" sz="2400">
                <a:latin typeface="Proxima Nova"/>
                <a:ea typeface="Proxima Nova"/>
                <a:cs typeface="Proxima Nova"/>
                <a:sym typeface="Proxima Nova"/>
              </a:rPr>
              <a:t>. All $10 notes are worth the same and if someone gives it to you, then you have it.      </a:t>
            </a:r>
          </a:p>
        </p:txBody>
      </p:sp>
      <p:pic>
        <p:nvPicPr>
          <p:cNvPr descr="ten_dollar_bill_US.jpg" id="400" name="Shape 400"/>
          <p:cNvPicPr preferRelativeResize="0"/>
          <p:nvPr/>
        </p:nvPicPr>
        <p:blipFill>
          <a:blip r:embed="rId3">
            <a:alphaModFix/>
          </a:blip>
          <a:stretch>
            <a:fillRect/>
          </a:stretch>
        </p:blipFill>
        <p:spPr>
          <a:xfrm>
            <a:off x="2164600" y="3880825"/>
            <a:ext cx="1985387" cy="841800"/>
          </a:xfrm>
          <a:prstGeom prst="rect">
            <a:avLst/>
          </a:prstGeom>
          <a:noFill/>
          <a:ln>
            <a:noFill/>
          </a:ln>
        </p:spPr>
      </p:pic>
      <p:pic>
        <p:nvPicPr>
          <p:cNvPr descr="ten_dollar_bill_US.jpg" id="401" name="Shape 401"/>
          <p:cNvPicPr preferRelativeResize="0"/>
          <p:nvPr/>
        </p:nvPicPr>
        <p:blipFill>
          <a:blip r:embed="rId3">
            <a:alphaModFix/>
          </a:blip>
          <a:stretch>
            <a:fillRect/>
          </a:stretch>
        </p:blipFill>
        <p:spPr>
          <a:xfrm>
            <a:off x="4764750" y="3880825"/>
            <a:ext cx="1985387" cy="841800"/>
          </a:xfrm>
          <a:prstGeom prst="rect">
            <a:avLst/>
          </a:prstGeom>
          <a:noFill/>
          <a:ln>
            <a:noFill/>
          </a:ln>
        </p:spPr>
      </p:pic>
      <p:sp>
        <p:nvSpPr>
          <p:cNvPr id="402" name="Shape 402"/>
          <p:cNvSpPr txBox="1"/>
          <p:nvPr/>
        </p:nvSpPr>
        <p:spPr>
          <a:xfrm>
            <a:off x="4259325" y="3953550"/>
            <a:ext cx="462600" cy="792900"/>
          </a:xfrm>
          <a:prstGeom prst="rect">
            <a:avLst/>
          </a:prstGeom>
          <a:noFill/>
          <a:ln>
            <a:noFill/>
          </a:ln>
        </p:spPr>
        <p:txBody>
          <a:bodyPr anchorCtr="0" anchor="t" bIns="91425" lIns="91425" rIns="91425" tIns="91425">
            <a:noAutofit/>
          </a:bodyPr>
          <a:lstStyle/>
          <a:p>
            <a:pPr lvl="0" rtl="0">
              <a:spcBef>
                <a:spcPts val="0"/>
              </a:spcBef>
              <a:buNone/>
            </a:pPr>
            <a:r>
              <a:rPr lang="en" sz="3000">
                <a:latin typeface="Proxima Nova"/>
                <a:ea typeface="Proxima Nova"/>
                <a:cs typeface="Proxima Nova"/>
                <a:sym typeface="Proxima Nova"/>
              </a:rPr>
              <a: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406" name="Shape 406"/>
        <p:cNvGrpSpPr/>
        <p:nvPr/>
      </p:nvGrpSpPr>
      <p:grpSpPr>
        <a:xfrm>
          <a:off x="0" y="0"/>
          <a:ext cx="0" cy="0"/>
          <a:chOff x="0" y="0"/>
          <a:chExt cx="0" cy="0"/>
        </a:xfrm>
      </p:grpSpPr>
      <p:sp>
        <p:nvSpPr>
          <p:cNvPr id="407" name="Shape 407"/>
          <p:cNvSpPr txBox="1"/>
          <p:nvPr>
            <p:ph type="title"/>
          </p:nvPr>
        </p:nvSpPr>
        <p:spPr>
          <a:xfrm>
            <a:off x="311700" y="169650"/>
            <a:ext cx="8520600" cy="841800"/>
          </a:xfrm>
          <a:prstGeom prst="rect">
            <a:avLst/>
          </a:prstGeom>
        </p:spPr>
        <p:txBody>
          <a:bodyPr anchorCtr="0" anchor="ctr" bIns="91425" lIns="91425" rIns="91425" tIns="91425">
            <a:noAutofit/>
          </a:bodyPr>
          <a:lstStyle/>
          <a:p>
            <a:pPr lvl="0" rtl="0">
              <a:spcBef>
                <a:spcPts val="0"/>
              </a:spcBef>
              <a:buNone/>
            </a:pPr>
            <a:r>
              <a:rPr b="1" lang="en"/>
              <a:t>Identity</a:t>
            </a:r>
          </a:p>
        </p:txBody>
      </p:sp>
      <p:sp>
        <p:nvSpPr>
          <p:cNvPr id="408" name="Shape 408"/>
          <p:cNvSpPr txBox="1"/>
          <p:nvPr/>
        </p:nvSpPr>
        <p:spPr>
          <a:xfrm>
            <a:off x="311700" y="1009775"/>
            <a:ext cx="8520600" cy="2725500"/>
          </a:xfrm>
          <a:prstGeom prst="rect">
            <a:avLst/>
          </a:prstGeom>
          <a:noFill/>
          <a:ln>
            <a:noFill/>
          </a:ln>
        </p:spPr>
        <p:txBody>
          <a:bodyPr anchorCtr="0" anchor="t" bIns="91425" lIns="91425" rIns="91425" tIns="91425">
            <a:noAutofit/>
          </a:bodyPr>
          <a:lstStyle/>
          <a:p>
            <a:pPr lvl="0" rtl="0">
              <a:spcBef>
                <a:spcPts val="0"/>
              </a:spcBef>
              <a:buNone/>
            </a:pPr>
            <a:r>
              <a:rPr lang="en" sz="2400">
                <a:latin typeface="Proxima Nova"/>
                <a:ea typeface="Proxima Nova"/>
                <a:cs typeface="Proxima Nova"/>
                <a:sym typeface="Proxima Nova"/>
              </a:rPr>
              <a:t>Identity is a many-faceted concept. Your identity is a bundle of qualities that you exhibit, and attestations that others make about you. If a centralized authority can see as well as revoke </a:t>
            </a:r>
            <a:r>
              <a:rPr b="1" i="1" lang="en" sz="2400">
                <a:latin typeface="Proxima Nova"/>
                <a:ea typeface="Proxima Nova"/>
                <a:cs typeface="Proxima Nova"/>
                <a:sym typeface="Proxima Nova"/>
              </a:rPr>
              <a:t>any and all</a:t>
            </a:r>
            <a:r>
              <a:rPr lang="en" sz="2400">
                <a:latin typeface="Proxima Nova"/>
                <a:ea typeface="Proxima Nova"/>
                <a:cs typeface="Proxima Nova"/>
                <a:sym typeface="Proxima Nova"/>
              </a:rPr>
              <a:t> of your credentials this presents privacy and human rights issues.    </a:t>
            </a:r>
          </a:p>
        </p:txBody>
      </p:sp>
      <p:sp>
        <p:nvSpPr>
          <p:cNvPr id="409" name="Shape 409"/>
          <p:cNvSpPr txBox="1"/>
          <p:nvPr/>
        </p:nvSpPr>
        <p:spPr>
          <a:xfrm>
            <a:off x="2879600" y="3277425"/>
            <a:ext cx="5891700" cy="1345200"/>
          </a:xfrm>
          <a:prstGeom prst="rect">
            <a:avLst/>
          </a:prstGeom>
          <a:noFill/>
          <a:ln>
            <a:noFill/>
          </a:ln>
        </p:spPr>
        <p:txBody>
          <a:bodyPr anchorCtr="0" anchor="t" bIns="91425" lIns="91425" rIns="91425" tIns="91425">
            <a:noAutofit/>
          </a:bodyPr>
          <a:lstStyle/>
          <a:p>
            <a:pPr lvl="0" rtl="0">
              <a:spcBef>
                <a:spcPts val="0"/>
              </a:spcBef>
              <a:buNone/>
            </a:pPr>
            <a:r>
              <a:rPr b="1" lang="en" sz="1800">
                <a:latin typeface="Proxima Nova"/>
                <a:ea typeface="Proxima Nova"/>
                <a:cs typeface="Proxima Nova"/>
                <a:sym typeface="Proxima Nova"/>
              </a:rPr>
              <a:t>Attestations: </a:t>
            </a:r>
          </a:p>
          <a:p>
            <a:pPr lvl="0" rtl="0">
              <a:spcBef>
                <a:spcPts val="0"/>
              </a:spcBef>
              <a:buNone/>
            </a:pPr>
            <a:r>
              <a:rPr lang="en" sz="1800">
                <a:solidFill>
                  <a:srgbClr val="0B5394"/>
                </a:solidFill>
                <a:latin typeface="Proxima Nova"/>
                <a:ea typeface="Proxima Nova"/>
                <a:cs typeface="Proxima Nova"/>
                <a:sym typeface="Proxima Nova"/>
              </a:rPr>
              <a:t>US Gov: Peter is a citizen, he has this passport. </a:t>
            </a:r>
          </a:p>
          <a:p>
            <a:pPr lvl="0" rtl="0">
              <a:spcBef>
                <a:spcPts val="0"/>
              </a:spcBef>
              <a:buNone/>
            </a:pPr>
            <a:r>
              <a:rPr lang="en" sz="1800">
                <a:solidFill>
                  <a:srgbClr val="990000"/>
                </a:solidFill>
                <a:latin typeface="Proxima Nova"/>
                <a:ea typeface="Proxima Nova"/>
                <a:cs typeface="Proxima Nova"/>
                <a:sym typeface="Proxima Nova"/>
              </a:rPr>
              <a:t>Bank of America: Peter is an account holder, he has $X</a:t>
            </a:r>
          </a:p>
          <a:p>
            <a:pPr lvl="0" rtl="0">
              <a:spcBef>
                <a:spcPts val="0"/>
              </a:spcBef>
              <a:buNone/>
            </a:pPr>
            <a:r>
              <a:rPr lang="en" sz="1800">
                <a:solidFill>
                  <a:srgbClr val="38761D"/>
                </a:solidFill>
                <a:latin typeface="Proxima Nova"/>
                <a:ea typeface="Proxima Nova"/>
                <a:cs typeface="Proxima Nova"/>
                <a:sym typeface="Proxima Nova"/>
              </a:rPr>
              <a:t>Transunion: Peter’s credit score is XXX</a:t>
            </a:r>
          </a:p>
        </p:txBody>
      </p:sp>
      <p:pic>
        <p:nvPicPr>
          <p:cNvPr descr="Fingerprint.png" id="410" name="Shape 410"/>
          <p:cNvPicPr preferRelativeResize="0"/>
          <p:nvPr/>
        </p:nvPicPr>
        <p:blipFill>
          <a:blip r:embed="rId3">
            <a:alphaModFix/>
          </a:blip>
          <a:stretch>
            <a:fillRect/>
          </a:stretch>
        </p:blipFill>
        <p:spPr>
          <a:xfrm>
            <a:off x="593100" y="3045975"/>
            <a:ext cx="1905000" cy="190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414" name="Shape 414"/>
        <p:cNvGrpSpPr/>
        <p:nvPr/>
      </p:nvGrpSpPr>
      <p:grpSpPr>
        <a:xfrm>
          <a:off x="0" y="0"/>
          <a:ext cx="0" cy="0"/>
          <a:chOff x="0" y="0"/>
          <a:chExt cx="0" cy="0"/>
        </a:xfrm>
      </p:grpSpPr>
      <p:sp>
        <p:nvSpPr>
          <p:cNvPr id="415" name="Shape 415"/>
          <p:cNvSpPr txBox="1"/>
          <p:nvPr>
            <p:ph type="title"/>
          </p:nvPr>
        </p:nvSpPr>
        <p:spPr>
          <a:xfrm>
            <a:off x="311700" y="169650"/>
            <a:ext cx="8520600" cy="841800"/>
          </a:xfrm>
          <a:prstGeom prst="rect">
            <a:avLst/>
          </a:prstGeom>
        </p:spPr>
        <p:txBody>
          <a:bodyPr anchorCtr="0" anchor="ctr" bIns="91425" lIns="91425" rIns="91425" tIns="91425">
            <a:noAutofit/>
          </a:bodyPr>
          <a:lstStyle/>
          <a:p>
            <a:pPr lvl="0" rtl="0">
              <a:spcBef>
                <a:spcPts val="0"/>
              </a:spcBef>
              <a:buNone/>
            </a:pPr>
            <a:r>
              <a:rPr b="1" lang="en"/>
              <a:t>Internet of Things</a:t>
            </a:r>
          </a:p>
        </p:txBody>
      </p:sp>
      <p:sp>
        <p:nvSpPr>
          <p:cNvPr id="416" name="Shape 416"/>
          <p:cNvSpPr txBox="1"/>
          <p:nvPr/>
        </p:nvSpPr>
        <p:spPr>
          <a:xfrm>
            <a:off x="311700" y="1093775"/>
            <a:ext cx="8520600" cy="3527700"/>
          </a:xfrm>
          <a:prstGeom prst="rect">
            <a:avLst/>
          </a:prstGeom>
          <a:noFill/>
          <a:ln>
            <a:noFill/>
          </a:ln>
        </p:spPr>
        <p:txBody>
          <a:bodyPr anchorCtr="0" anchor="t" bIns="91425" lIns="91425" rIns="91425" tIns="91425">
            <a:noAutofit/>
          </a:bodyPr>
          <a:lstStyle/>
          <a:p>
            <a:pPr lvl="0" rtl="0">
              <a:spcBef>
                <a:spcPts val="0"/>
              </a:spcBef>
              <a:buNone/>
            </a:pPr>
            <a:r>
              <a:rPr lang="en" sz="2400">
                <a:latin typeface="Proxima Nova"/>
                <a:ea typeface="Proxima Nova"/>
                <a:cs typeface="Proxima Nova"/>
                <a:sym typeface="Proxima Nova"/>
              </a:rPr>
              <a:t>As devices further proliferate the power inherent in being the centralized control point on the network grows.  This has ramifications for </a:t>
            </a:r>
            <a:r>
              <a:rPr b="1" lang="en" sz="2400">
                <a:latin typeface="Proxima Nova"/>
                <a:ea typeface="Proxima Nova"/>
                <a:cs typeface="Proxima Nova"/>
                <a:sym typeface="Proxima Nova"/>
              </a:rPr>
              <a:t>privacy </a:t>
            </a:r>
            <a:r>
              <a:rPr lang="en" sz="2400">
                <a:latin typeface="Proxima Nova"/>
                <a:ea typeface="Proxima Nova"/>
                <a:cs typeface="Proxima Nova"/>
                <a:sym typeface="Proxima Nova"/>
              </a:rPr>
              <a:t>as well as</a:t>
            </a:r>
            <a:r>
              <a:rPr b="1" lang="en" sz="2400">
                <a:latin typeface="Proxima Nova"/>
                <a:ea typeface="Proxima Nova"/>
                <a:cs typeface="Proxima Nova"/>
                <a:sym typeface="Proxima Nova"/>
              </a:rPr>
              <a:t> competition policy</a:t>
            </a:r>
            <a:r>
              <a:rPr lang="en" sz="2400">
                <a:latin typeface="Proxima Nova"/>
                <a:ea typeface="Proxima Nova"/>
                <a:cs typeface="Proxima Nova"/>
                <a:sym typeface="Proxima Nova"/>
              </a:rPr>
              <a:t>. Additionally, </a:t>
            </a:r>
            <a:r>
              <a:rPr b="1" lang="en" sz="2400">
                <a:latin typeface="Proxima Nova"/>
                <a:ea typeface="Proxima Nova"/>
                <a:cs typeface="Proxima Nova"/>
                <a:sym typeface="Proxima Nova"/>
              </a:rPr>
              <a:t>interoperability is critical</a:t>
            </a:r>
            <a:r>
              <a:rPr lang="en" sz="2400">
                <a:latin typeface="Proxima Nova"/>
                <a:ea typeface="Proxima Nova"/>
                <a:cs typeface="Proxima Nova"/>
                <a:sym typeface="Proxima Nova"/>
              </a:rPr>
              <a:t> and rival centralized systems may not cooperate.</a:t>
            </a:r>
          </a:p>
        </p:txBody>
      </p:sp>
      <p:sp>
        <p:nvSpPr>
          <p:cNvPr id="417" name="Shape 417"/>
          <p:cNvSpPr txBox="1"/>
          <p:nvPr/>
        </p:nvSpPr>
        <p:spPr>
          <a:xfrm rot="-509192">
            <a:off x="615653" y="3343471"/>
            <a:ext cx="5456141" cy="636662"/>
          </a:xfrm>
          <a:prstGeom prst="rect">
            <a:avLst/>
          </a:prstGeom>
          <a:noFill/>
          <a:ln>
            <a:noFill/>
          </a:ln>
        </p:spPr>
        <p:txBody>
          <a:bodyPr anchorCtr="0" anchor="t" bIns="91425" lIns="91425" rIns="91425" tIns="91425">
            <a:noAutofit/>
          </a:bodyPr>
          <a:lstStyle/>
          <a:p>
            <a:pPr lvl="0" rtl="0">
              <a:spcBef>
                <a:spcPts val="0"/>
              </a:spcBef>
              <a:buNone/>
            </a:pPr>
            <a:r>
              <a:rPr b="1" lang="en"/>
              <a:t>Alexa!</a:t>
            </a:r>
            <a:r>
              <a:rPr lang="en"/>
              <a:t> Find the best priced cat litter on the </a:t>
            </a:r>
            <a:r>
              <a:rPr b="1" lang="en"/>
              <a:t>WHOLE INTERNET!</a:t>
            </a:r>
          </a:p>
          <a:p>
            <a:pPr lvl="0" rtl="0">
              <a:spcBef>
                <a:spcPts val="0"/>
              </a:spcBef>
              <a:buNone/>
            </a:pPr>
            <a:r>
              <a:t/>
            </a:r>
            <a:endParaRPr b="1"/>
          </a:p>
          <a:p>
            <a:pPr lvl="0" rtl="0">
              <a:spcBef>
                <a:spcPts val="0"/>
              </a:spcBef>
              <a:buNone/>
            </a:pPr>
            <a:r>
              <a:rPr b="1" lang="en"/>
              <a:t>Alexa! </a:t>
            </a:r>
            <a:r>
              <a:rPr lang="en"/>
              <a:t>Are you always listening to me? </a:t>
            </a:r>
          </a:p>
          <a:p>
            <a:pPr lvl="0" rtl="0">
              <a:spcBef>
                <a:spcPts val="0"/>
              </a:spcBef>
              <a:buNone/>
            </a:pPr>
            <a:r>
              <a:t/>
            </a:r>
            <a:endParaRPr/>
          </a:p>
          <a:p>
            <a:pPr lvl="0" rtl="0">
              <a:spcBef>
                <a:spcPts val="0"/>
              </a:spcBef>
              <a:buNone/>
            </a:pPr>
            <a:r>
              <a:rPr b="1" lang="en"/>
              <a:t>Alexa! </a:t>
            </a:r>
            <a:r>
              <a:rPr lang="en"/>
              <a:t>Play the music I bought on itunes!</a:t>
            </a:r>
          </a:p>
        </p:txBody>
      </p:sp>
      <p:pic>
        <p:nvPicPr>
          <p:cNvPr descr="echo.png" id="418" name="Shape 418"/>
          <p:cNvPicPr preferRelativeResize="0"/>
          <p:nvPr/>
        </p:nvPicPr>
        <p:blipFill>
          <a:blip r:embed="rId3">
            <a:alphaModFix/>
          </a:blip>
          <a:stretch>
            <a:fillRect/>
          </a:stretch>
        </p:blipFill>
        <p:spPr>
          <a:xfrm>
            <a:off x="4701700" y="2793025"/>
            <a:ext cx="4811525" cy="481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422" name="Shape 422"/>
        <p:cNvGrpSpPr/>
        <p:nvPr/>
      </p:nvGrpSpPr>
      <p:grpSpPr>
        <a:xfrm>
          <a:off x="0" y="0"/>
          <a:ext cx="0" cy="0"/>
          <a:chOff x="0" y="0"/>
          <a:chExt cx="0" cy="0"/>
        </a:xfrm>
      </p:grpSpPr>
      <p:sp>
        <p:nvSpPr>
          <p:cNvPr id="423" name="Shape 423"/>
          <p:cNvSpPr txBox="1"/>
          <p:nvPr>
            <p:ph type="ctrTitle"/>
          </p:nvPr>
        </p:nvSpPr>
        <p:spPr>
          <a:xfrm>
            <a:off x="311700" y="741400"/>
            <a:ext cx="8520600" cy="3021300"/>
          </a:xfrm>
          <a:prstGeom prst="rect">
            <a:avLst/>
          </a:prstGeom>
        </p:spPr>
        <p:txBody>
          <a:bodyPr anchorCtr="0" anchor="b" bIns="91425" lIns="91425" rIns="91425" tIns="91425">
            <a:noAutofit/>
          </a:bodyPr>
          <a:lstStyle/>
          <a:p>
            <a:pPr lvl="0" rtl="0">
              <a:spcBef>
                <a:spcPts val="0"/>
              </a:spcBef>
              <a:buNone/>
            </a:pPr>
            <a:r>
              <a:rPr lang="en">
                <a:solidFill>
                  <a:srgbClr val="FFFFFF"/>
                </a:solidFill>
              </a:rPr>
              <a:t>Part II:</a:t>
            </a:r>
          </a:p>
          <a:p>
            <a:pPr lvl="0">
              <a:spcBef>
                <a:spcPts val="0"/>
              </a:spcBef>
              <a:buNone/>
            </a:pPr>
            <a:r>
              <a:rPr lang="en">
                <a:solidFill>
                  <a:srgbClr val="FFFFFF"/>
                </a:solidFill>
              </a:rPr>
              <a:t>What is a </a:t>
            </a:r>
          </a:p>
          <a:p>
            <a:pPr lvl="0" rtl="0">
              <a:spcBef>
                <a:spcPts val="0"/>
              </a:spcBef>
              <a:buNone/>
            </a:pPr>
            <a:r>
              <a:rPr lang="en">
                <a:solidFill>
                  <a:srgbClr val="FFFFFF"/>
                </a:solidFill>
              </a:rPr>
              <a:t>“Smart Contract”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169650"/>
            <a:ext cx="8520600" cy="841800"/>
          </a:xfrm>
          <a:prstGeom prst="rect">
            <a:avLst/>
          </a:prstGeom>
        </p:spPr>
        <p:txBody>
          <a:bodyPr anchorCtr="0" anchor="ctr" bIns="91425" lIns="91425" rIns="91425" tIns="91425">
            <a:noAutofit/>
          </a:bodyPr>
          <a:lstStyle/>
          <a:p>
            <a:pPr lvl="0" rtl="0">
              <a:spcBef>
                <a:spcPts val="0"/>
              </a:spcBef>
              <a:buNone/>
            </a:pPr>
            <a:r>
              <a:rPr b="1" lang="en"/>
              <a:t>Ethereum</a:t>
            </a:r>
          </a:p>
        </p:txBody>
      </p:sp>
      <p:sp>
        <p:nvSpPr>
          <p:cNvPr id="429" name="Shape 429"/>
          <p:cNvSpPr txBox="1"/>
          <p:nvPr/>
        </p:nvSpPr>
        <p:spPr>
          <a:xfrm>
            <a:off x="852525" y="1146150"/>
            <a:ext cx="7418400" cy="2016000"/>
          </a:xfrm>
          <a:prstGeom prst="rect">
            <a:avLst/>
          </a:prstGeom>
          <a:noFill/>
          <a:ln>
            <a:noFill/>
          </a:ln>
        </p:spPr>
        <p:txBody>
          <a:bodyPr anchorCtr="0" anchor="t" bIns="91425" lIns="91425" rIns="91425" tIns="91425">
            <a:noAutofit/>
          </a:bodyPr>
          <a:lstStyle/>
          <a:p>
            <a:pPr indent="-381000" lvl="0" marL="457200" rtl="0">
              <a:spcBef>
                <a:spcPts val="0"/>
              </a:spcBef>
              <a:buSzPct val="100000"/>
              <a:buFont typeface="Proxima Nova"/>
              <a:buChar char="●"/>
            </a:pPr>
            <a:r>
              <a:rPr lang="en" sz="2400">
                <a:latin typeface="Proxima Nova"/>
                <a:ea typeface="Proxima Nova"/>
                <a:cs typeface="Proxima Nova"/>
                <a:sym typeface="Proxima Nova"/>
              </a:rPr>
              <a:t>Connected computers</a:t>
            </a:r>
            <a:r>
              <a:rPr lang="en" sz="2400">
                <a:latin typeface="Proxima Nova"/>
                <a:ea typeface="Proxima Nova"/>
                <a:cs typeface="Proxima Nova"/>
                <a:sym typeface="Proxima Nova"/>
              </a:rPr>
              <a:t> come to agreement over state of a global computer, not just a ledger. </a:t>
            </a:r>
          </a:p>
          <a:p>
            <a:pPr indent="-381000" lvl="0" marL="457200" rtl="0">
              <a:spcBef>
                <a:spcPts val="0"/>
              </a:spcBef>
              <a:buSzPct val="100000"/>
              <a:buFont typeface="Proxima Nova"/>
              <a:buChar char="●"/>
            </a:pPr>
            <a:r>
              <a:rPr lang="en" sz="2400">
                <a:latin typeface="Proxima Nova"/>
                <a:ea typeface="Proxima Nova"/>
                <a:cs typeface="Proxima Nova"/>
                <a:sym typeface="Proxima Nova"/>
              </a:rPr>
              <a:t>It’s a platform for blockchain apps.</a:t>
            </a:r>
          </a:p>
        </p:txBody>
      </p:sp>
      <p:pic>
        <p:nvPicPr>
          <p:cNvPr descr="wallpaper-homestead.jpg" id="430" name="Shape 430"/>
          <p:cNvPicPr preferRelativeResize="0"/>
          <p:nvPr/>
        </p:nvPicPr>
        <p:blipFill>
          <a:blip r:embed="rId3">
            <a:alphaModFix/>
          </a:blip>
          <a:stretch>
            <a:fillRect/>
          </a:stretch>
        </p:blipFill>
        <p:spPr>
          <a:xfrm>
            <a:off x="2643784" y="2512799"/>
            <a:ext cx="3835875" cy="2395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pic>
        <p:nvPicPr>
          <p:cNvPr descr="Screenshot 2016-06-07 at 8.16.28 PM.png" id="435" name="Shape 435"/>
          <p:cNvPicPr preferRelativeResize="0"/>
          <p:nvPr/>
        </p:nvPicPr>
        <p:blipFill>
          <a:blip r:embed="rId3">
            <a:alphaModFix/>
          </a:blip>
          <a:stretch>
            <a:fillRect/>
          </a:stretch>
        </p:blipFill>
        <p:spPr>
          <a:xfrm>
            <a:off x="2481553" y="763338"/>
            <a:ext cx="4180882" cy="2252662"/>
          </a:xfrm>
          <a:prstGeom prst="rect">
            <a:avLst/>
          </a:prstGeom>
          <a:noFill/>
          <a:ln>
            <a:noFill/>
          </a:ln>
        </p:spPr>
      </p:pic>
      <p:sp>
        <p:nvSpPr>
          <p:cNvPr id="436" name="Shape 436"/>
          <p:cNvSpPr txBox="1"/>
          <p:nvPr/>
        </p:nvSpPr>
        <p:spPr>
          <a:xfrm>
            <a:off x="956750" y="3505450"/>
            <a:ext cx="7222500" cy="5271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Proxima Nova"/>
                <a:ea typeface="Proxima Nova"/>
                <a:cs typeface="Proxima Nova"/>
                <a:sym typeface="Proxima Nova"/>
              </a:rPr>
              <a:t>I understand agreement over a ledger of transactions, but what do you mean agreement over the </a:t>
            </a:r>
            <a:r>
              <a:rPr b="1" i="1" lang="en">
                <a:latin typeface="Proxima Nova"/>
                <a:ea typeface="Proxima Nova"/>
                <a:cs typeface="Proxima Nova"/>
                <a:sym typeface="Proxima Nova"/>
              </a:rPr>
              <a:t>state</a:t>
            </a:r>
            <a:r>
              <a:rPr b="1" lang="en">
                <a:latin typeface="Proxima Nova"/>
                <a:ea typeface="Proxima Nova"/>
                <a:cs typeface="Proxima Nova"/>
                <a:sym typeface="Proxima Nova"/>
              </a:rPr>
              <a:t> of a computer???</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descr="Screenshot 2016-09-16 at 12.33.43 PM.png" id="164" name="Shape 164"/>
          <p:cNvPicPr preferRelativeResize="0"/>
          <p:nvPr/>
        </p:nvPicPr>
        <p:blipFill>
          <a:blip r:embed="rId3">
            <a:alphaModFix/>
          </a:blip>
          <a:stretch>
            <a:fillRect/>
          </a:stretch>
        </p:blipFill>
        <p:spPr>
          <a:xfrm>
            <a:off x="1703775" y="540174"/>
            <a:ext cx="5817301" cy="40631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pic>
        <p:nvPicPr>
          <p:cNvPr descr="51Mf7Xi0NVL._SL1024_.jpg" id="441" name="Shape 441"/>
          <p:cNvPicPr preferRelativeResize="0"/>
          <p:nvPr/>
        </p:nvPicPr>
        <p:blipFill>
          <a:blip r:embed="rId3">
            <a:alphaModFix/>
          </a:blip>
          <a:stretch>
            <a:fillRect/>
          </a:stretch>
        </p:blipFill>
        <p:spPr>
          <a:xfrm>
            <a:off x="1323287" y="582550"/>
            <a:ext cx="6497425" cy="3978399"/>
          </a:xfrm>
          <a:prstGeom prst="rect">
            <a:avLst/>
          </a:prstGeom>
          <a:noFill/>
          <a:ln>
            <a:noFill/>
          </a:ln>
        </p:spPr>
      </p:pic>
      <p:pic>
        <p:nvPicPr>
          <p:cNvPr descr="15-microsoft-word-designing-tips.jpgt1438359447889ampwidth300ampheight169" id="442" name="Shape 442"/>
          <p:cNvPicPr preferRelativeResize="0"/>
          <p:nvPr/>
        </p:nvPicPr>
        <p:blipFill>
          <a:blip r:embed="rId4">
            <a:alphaModFix/>
          </a:blip>
          <a:stretch>
            <a:fillRect/>
          </a:stretch>
        </p:blipFill>
        <p:spPr>
          <a:xfrm>
            <a:off x="2709100" y="1302475"/>
            <a:ext cx="3717325" cy="2122174"/>
          </a:xfrm>
          <a:prstGeom prst="rect">
            <a:avLst/>
          </a:prstGeom>
          <a:noFill/>
          <a:ln>
            <a:noFill/>
          </a:ln>
        </p:spPr>
      </p:pic>
      <p:sp>
        <p:nvSpPr>
          <p:cNvPr id="443" name="Shape 443"/>
          <p:cNvSpPr txBox="1"/>
          <p:nvPr/>
        </p:nvSpPr>
        <p:spPr>
          <a:xfrm>
            <a:off x="2909550" y="4147625"/>
            <a:ext cx="3324900" cy="636600"/>
          </a:xfrm>
          <a:prstGeom prst="rect">
            <a:avLst/>
          </a:prstGeom>
          <a:noFill/>
          <a:ln>
            <a:noFill/>
          </a:ln>
        </p:spPr>
        <p:txBody>
          <a:bodyPr anchorCtr="0" anchor="t" bIns="91425" lIns="91425" rIns="91425" tIns="91425">
            <a:noAutofit/>
          </a:bodyPr>
          <a:lstStyle/>
          <a:p>
            <a:pPr lvl="0" rtl="0">
              <a:spcBef>
                <a:spcPts val="0"/>
              </a:spcBef>
              <a:buNone/>
            </a:pPr>
            <a:r>
              <a:rPr lang="en">
                <a:latin typeface="Proxima Nova"/>
                <a:ea typeface="Proxima Nova"/>
                <a:cs typeface="Proxima Nova"/>
                <a:sym typeface="Proxima Nova"/>
              </a:rPr>
              <a:t>Where does the application code run?</a:t>
            </a:r>
          </a:p>
        </p:txBody>
      </p:sp>
      <p:sp>
        <p:nvSpPr>
          <p:cNvPr id="444" name="Shape 444"/>
          <p:cNvSpPr txBox="1"/>
          <p:nvPr/>
        </p:nvSpPr>
        <p:spPr>
          <a:xfrm>
            <a:off x="3704125" y="4489475"/>
            <a:ext cx="1695600" cy="636600"/>
          </a:xfrm>
          <a:prstGeom prst="rect">
            <a:avLst/>
          </a:prstGeom>
          <a:noFill/>
          <a:ln>
            <a:noFill/>
          </a:ln>
        </p:spPr>
        <p:txBody>
          <a:bodyPr anchorCtr="0" anchor="t" bIns="91425" lIns="91425" rIns="91425" tIns="91425">
            <a:noAutofit/>
          </a:bodyPr>
          <a:lstStyle/>
          <a:p>
            <a:pPr lvl="0" rtl="0">
              <a:spcBef>
                <a:spcPts val="0"/>
              </a:spcBef>
              <a:buNone/>
            </a:pPr>
            <a:r>
              <a:rPr lang="en">
                <a:latin typeface="Proxima Nova"/>
                <a:ea typeface="Proxima Nova"/>
                <a:cs typeface="Proxima Nova"/>
                <a:sym typeface="Proxima Nova"/>
              </a:rPr>
              <a:t>On your computer.</a:t>
            </a:r>
          </a:p>
        </p:txBody>
      </p:sp>
      <p:sp>
        <p:nvSpPr>
          <p:cNvPr id="445" name="Shape 445"/>
          <p:cNvSpPr txBox="1"/>
          <p:nvPr/>
        </p:nvSpPr>
        <p:spPr>
          <a:xfrm>
            <a:off x="3270150" y="247775"/>
            <a:ext cx="2603700" cy="7929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Example: Word Processing</a:t>
            </a:r>
          </a:p>
          <a:p>
            <a:pPr lvl="0" rtl="0" algn="ctr">
              <a:spcBef>
                <a:spcPts val="0"/>
              </a:spcBef>
              <a:buNone/>
            </a:pPr>
            <a:r>
              <a:rPr lang="en">
                <a:latin typeface="Proxima Nova"/>
                <a:ea typeface="Proxima Nova"/>
                <a:cs typeface="Proxima Nova"/>
                <a:sym typeface="Proxima Nova"/>
              </a:rPr>
              <a:t>MS Word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2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pic>
        <p:nvPicPr>
          <p:cNvPr descr="51Mf7Xi0NVL._SL1024_.jpg" id="450" name="Shape 450"/>
          <p:cNvPicPr preferRelativeResize="0"/>
          <p:nvPr/>
        </p:nvPicPr>
        <p:blipFill>
          <a:blip r:embed="rId3">
            <a:alphaModFix/>
          </a:blip>
          <a:stretch>
            <a:fillRect/>
          </a:stretch>
        </p:blipFill>
        <p:spPr>
          <a:xfrm>
            <a:off x="556898" y="1496652"/>
            <a:ext cx="4226649" cy="2588000"/>
          </a:xfrm>
          <a:prstGeom prst="rect">
            <a:avLst/>
          </a:prstGeom>
          <a:noFill/>
          <a:ln>
            <a:noFill/>
          </a:ln>
        </p:spPr>
      </p:pic>
      <p:pic>
        <p:nvPicPr>
          <p:cNvPr descr="15-microsoft-word-designing-tips.jpgt1438359447889ampwidth300ampheight169" id="451" name="Shape 451"/>
          <p:cNvPicPr preferRelativeResize="0"/>
          <p:nvPr/>
        </p:nvPicPr>
        <p:blipFill>
          <a:blip r:embed="rId4">
            <a:alphaModFix/>
          </a:blip>
          <a:stretch>
            <a:fillRect/>
          </a:stretch>
        </p:blipFill>
        <p:spPr>
          <a:xfrm>
            <a:off x="1458385" y="1964973"/>
            <a:ext cx="2418161" cy="1380501"/>
          </a:xfrm>
          <a:prstGeom prst="rect">
            <a:avLst/>
          </a:prstGeom>
          <a:noFill/>
          <a:ln>
            <a:noFill/>
          </a:ln>
        </p:spPr>
      </p:pic>
      <p:pic>
        <p:nvPicPr>
          <p:cNvPr descr="Dell_Inspiron_One_23_Touch_AIO_Desktop_PC.png" id="452" name="Shape 452"/>
          <p:cNvPicPr preferRelativeResize="0"/>
          <p:nvPr/>
        </p:nvPicPr>
        <p:blipFill>
          <a:blip r:embed="rId5">
            <a:alphaModFix/>
          </a:blip>
          <a:stretch>
            <a:fillRect/>
          </a:stretch>
        </p:blipFill>
        <p:spPr>
          <a:xfrm>
            <a:off x="5023979" y="1646149"/>
            <a:ext cx="3447369" cy="2587999"/>
          </a:xfrm>
          <a:prstGeom prst="rect">
            <a:avLst/>
          </a:prstGeom>
          <a:noFill/>
          <a:ln>
            <a:noFill/>
          </a:ln>
        </p:spPr>
      </p:pic>
      <p:pic>
        <p:nvPicPr>
          <p:cNvPr descr="15-microsoft-word-designing-tips.jpgt1438359447889ampwidth300ampheight169" id="453" name="Shape 453"/>
          <p:cNvPicPr preferRelativeResize="0"/>
          <p:nvPr/>
        </p:nvPicPr>
        <p:blipFill>
          <a:blip r:embed="rId4">
            <a:alphaModFix/>
          </a:blip>
          <a:stretch>
            <a:fillRect/>
          </a:stretch>
        </p:blipFill>
        <p:spPr>
          <a:xfrm>
            <a:off x="5286050" y="1984787"/>
            <a:ext cx="2348774" cy="1340874"/>
          </a:xfrm>
          <a:prstGeom prst="rect">
            <a:avLst/>
          </a:prstGeom>
          <a:noFill/>
          <a:ln>
            <a:noFill/>
          </a:ln>
        </p:spPr>
      </p:pic>
      <p:sp>
        <p:nvSpPr>
          <p:cNvPr id="454" name="Shape 454"/>
          <p:cNvSpPr txBox="1"/>
          <p:nvPr/>
        </p:nvSpPr>
        <p:spPr>
          <a:xfrm>
            <a:off x="2346000" y="587300"/>
            <a:ext cx="4452000" cy="6366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But collaboration is hard when the code runs locally.</a:t>
            </a:r>
          </a:p>
        </p:txBody>
      </p:sp>
      <p:sp>
        <p:nvSpPr>
          <p:cNvPr id="455" name="Shape 455"/>
          <p:cNvSpPr txBox="1"/>
          <p:nvPr/>
        </p:nvSpPr>
        <p:spPr>
          <a:xfrm>
            <a:off x="1931925" y="2291450"/>
            <a:ext cx="824100" cy="558900"/>
          </a:xfrm>
          <a:prstGeom prst="rect">
            <a:avLst/>
          </a:prstGeom>
          <a:noFill/>
          <a:ln>
            <a:noFill/>
          </a:ln>
        </p:spPr>
        <p:txBody>
          <a:bodyPr anchorCtr="0" anchor="t" bIns="91425" lIns="91425" rIns="91425" tIns="91425">
            <a:noAutofit/>
          </a:bodyPr>
          <a:lstStyle/>
          <a:p>
            <a:pPr lvl="0" rtl="0">
              <a:spcBef>
                <a:spcPts val="0"/>
              </a:spcBef>
              <a:buNone/>
            </a:pPr>
            <a:r>
              <a:rPr lang="en"/>
              <a:t>x,y,z</a:t>
            </a:r>
          </a:p>
        </p:txBody>
      </p:sp>
      <p:sp>
        <p:nvSpPr>
          <p:cNvPr id="456" name="Shape 456"/>
          <p:cNvSpPr txBox="1"/>
          <p:nvPr/>
        </p:nvSpPr>
        <p:spPr>
          <a:xfrm>
            <a:off x="5768938" y="2336925"/>
            <a:ext cx="558600" cy="636600"/>
          </a:xfrm>
          <a:prstGeom prst="rect">
            <a:avLst/>
          </a:prstGeom>
          <a:noFill/>
          <a:ln>
            <a:noFill/>
          </a:ln>
        </p:spPr>
        <p:txBody>
          <a:bodyPr anchorCtr="0" anchor="t" bIns="91425" lIns="91425" rIns="91425" tIns="91425">
            <a:noAutofit/>
          </a:bodyPr>
          <a:lstStyle/>
          <a:p>
            <a:pPr lvl="0" rtl="0">
              <a:spcBef>
                <a:spcPts val="0"/>
              </a:spcBef>
              <a:buNone/>
            </a:pPr>
            <a:r>
              <a:rPr lang="en"/>
              <a:t>...</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pic>
        <p:nvPicPr>
          <p:cNvPr descr="51Mf7Xi0NVL._SL1024_.jpg" id="461" name="Shape 461"/>
          <p:cNvPicPr preferRelativeResize="0"/>
          <p:nvPr/>
        </p:nvPicPr>
        <p:blipFill>
          <a:blip r:embed="rId3">
            <a:alphaModFix/>
          </a:blip>
          <a:stretch>
            <a:fillRect/>
          </a:stretch>
        </p:blipFill>
        <p:spPr>
          <a:xfrm>
            <a:off x="1323287" y="582550"/>
            <a:ext cx="6497425" cy="3978399"/>
          </a:xfrm>
          <a:prstGeom prst="rect">
            <a:avLst/>
          </a:prstGeom>
          <a:noFill/>
          <a:ln>
            <a:noFill/>
          </a:ln>
        </p:spPr>
      </p:pic>
      <p:sp>
        <p:nvSpPr>
          <p:cNvPr id="462" name="Shape 462"/>
          <p:cNvSpPr txBox="1"/>
          <p:nvPr/>
        </p:nvSpPr>
        <p:spPr>
          <a:xfrm>
            <a:off x="2909550" y="4147625"/>
            <a:ext cx="3324900" cy="636600"/>
          </a:xfrm>
          <a:prstGeom prst="rect">
            <a:avLst/>
          </a:prstGeom>
          <a:noFill/>
          <a:ln>
            <a:noFill/>
          </a:ln>
        </p:spPr>
        <p:txBody>
          <a:bodyPr anchorCtr="0" anchor="t" bIns="91425" lIns="91425" rIns="91425" tIns="91425">
            <a:noAutofit/>
          </a:bodyPr>
          <a:lstStyle/>
          <a:p>
            <a:pPr lvl="0" rtl="0">
              <a:spcBef>
                <a:spcPts val="0"/>
              </a:spcBef>
              <a:buNone/>
            </a:pPr>
            <a:r>
              <a:rPr lang="en">
                <a:latin typeface="Proxima Nova"/>
                <a:ea typeface="Proxima Nova"/>
                <a:cs typeface="Proxima Nova"/>
                <a:sym typeface="Proxima Nova"/>
              </a:rPr>
              <a:t>Where does the application code run?</a:t>
            </a:r>
          </a:p>
        </p:txBody>
      </p:sp>
      <p:sp>
        <p:nvSpPr>
          <p:cNvPr id="463" name="Shape 463"/>
          <p:cNvSpPr txBox="1"/>
          <p:nvPr/>
        </p:nvSpPr>
        <p:spPr>
          <a:xfrm>
            <a:off x="3270150" y="247775"/>
            <a:ext cx="2603700" cy="7929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Example: Word Processing</a:t>
            </a:r>
          </a:p>
          <a:p>
            <a:pPr lvl="0" rtl="0" algn="ctr">
              <a:spcBef>
                <a:spcPts val="0"/>
              </a:spcBef>
              <a:buNone/>
            </a:pPr>
            <a:r>
              <a:rPr lang="en">
                <a:latin typeface="Proxima Nova"/>
                <a:ea typeface="Proxima Nova"/>
                <a:cs typeface="Proxima Nova"/>
                <a:sym typeface="Proxima Nova"/>
              </a:rPr>
              <a:t>Google Docs</a:t>
            </a:r>
          </a:p>
        </p:txBody>
      </p:sp>
      <p:pic>
        <p:nvPicPr>
          <p:cNvPr descr="docs2.png" id="464" name="Shape 464"/>
          <p:cNvPicPr preferRelativeResize="0"/>
          <p:nvPr/>
        </p:nvPicPr>
        <p:blipFill>
          <a:blip r:embed="rId4">
            <a:alphaModFix/>
          </a:blip>
          <a:stretch>
            <a:fillRect/>
          </a:stretch>
        </p:blipFill>
        <p:spPr>
          <a:xfrm>
            <a:off x="2698974" y="1306725"/>
            <a:ext cx="3719526" cy="2324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 name="Shape 468"/>
        <p:cNvGrpSpPr/>
        <p:nvPr/>
      </p:nvGrpSpPr>
      <p:grpSpPr>
        <a:xfrm>
          <a:off x="0" y="0"/>
          <a:ext cx="0" cy="0"/>
          <a:chOff x="0" y="0"/>
          <a:chExt cx="0" cy="0"/>
        </a:xfrm>
      </p:grpSpPr>
      <p:pic>
        <p:nvPicPr>
          <p:cNvPr descr="Dell_Inspiron_One_23_Touch_AIO_Desktop_PC.png" id="469" name="Shape 469"/>
          <p:cNvPicPr preferRelativeResize="0"/>
          <p:nvPr/>
        </p:nvPicPr>
        <p:blipFill>
          <a:blip r:embed="rId3">
            <a:alphaModFix/>
          </a:blip>
          <a:stretch>
            <a:fillRect/>
          </a:stretch>
        </p:blipFill>
        <p:spPr>
          <a:xfrm>
            <a:off x="6097650" y="2241912"/>
            <a:ext cx="2518253" cy="1890500"/>
          </a:xfrm>
          <a:prstGeom prst="rect">
            <a:avLst/>
          </a:prstGeom>
          <a:noFill/>
          <a:ln>
            <a:noFill/>
          </a:ln>
        </p:spPr>
      </p:pic>
      <p:pic>
        <p:nvPicPr>
          <p:cNvPr descr="51Mf7Xi0NVL._SL1024_.jpg" id="470" name="Shape 470"/>
          <p:cNvPicPr preferRelativeResize="0"/>
          <p:nvPr/>
        </p:nvPicPr>
        <p:blipFill>
          <a:blip r:embed="rId4">
            <a:alphaModFix/>
          </a:blip>
          <a:stretch>
            <a:fillRect/>
          </a:stretch>
        </p:blipFill>
        <p:spPr>
          <a:xfrm>
            <a:off x="355751" y="2320974"/>
            <a:ext cx="2983249" cy="1826650"/>
          </a:xfrm>
          <a:prstGeom prst="rect">
            <a:avLst/>
          </a:prstGeom>
          <a:noFill/>
          <a:ln>
            <a:noFill/>
          </a:ln>
        </p:spPr>
      </p:pic>
      <p:sp>
        <p:nvSpPr>
          <p:cNvPr id="471" name="Shape 471"/>
          <p:cNvSpPr txBox="1"/>
          <p:nvPr/>
        </p:nvSpPr>
        <p:spPr>
          <a:xfrm>
            <a:off x="2909550" y="4147625"/>
            <a:ext cx="3324900" cy="636600"/>
          </a:xfrm>
          <a:prstGeom prst="rect">
            <a:avLst/>
          </a:prstGeom>
          <a:noFill/>
          <a:ln>
            <a:noFill/>
          </a:ln>
        </p:spPr>
        <p:txBody>
          <a:bodyPr anchorCtr="0" anchor="t" bIns="91425" lIns="91425" rIns="91425" tIns="91425">
            <a:noAutofit/>
          </a:bodyPr>
          <a:lstStyle/>
          <a:p>
            <a:pPr lvl="0" rtl="0">
              <a:spcBef>
                <a:spcPts val="0"/>
              </a:spcBef>
              <a:buNone/>
            </a:pPr>
            <a:r>
              <a:rPr lang="en">
                <a:latin typeface="Proxima Nova"/>
                <a:ea typeface="Proxima Nova"/>
                <a:cs typeface="Proxima Nova"/>
                <a:sym typeface="Proxima Nova"/>
              </a:rPr>
              <a:t>Where does the application code run?</a:t>
            </a:r>
          </a:p>
          <a:p>
            <a:pPr lvl="0" rtl="0">
              <a:spcBef>
                <a:spcPts val="0"/>
              </a:spcBef>
              <a:buNone/>
            </a:pPr>
            <a:r>
              <a:rPr lang="en">
                <a:latin typeface="Proxima Nova"/>
                <a:ea typeface="Proxima Nova"/>
                <a:cs typeface="Proxima Nova"/>
                <a:sym typeface="Proxima Nova"/>
              </a:rPr>
              <a:t>On a Google server in a warehouse.</a:t>
            </a:r>
          </a:p>
          <a:p>
            <a:pPr lvl="0" rtl="0">
              <a:spcBef>
                <a:spcPts val="0"/>
              </a:spcBef>
              <a:buNone/>
            </a:pPr>
            <a:r>
              <a:t/>
            </a:r>
            <a:endParaRPr>
              <a:latin typeface="Proxima Nova"/>
              <a:ea typeface="Proxima Nova"/>
              <a:cs typeface="Proxima Nova"/>
              <a:sym typeface="Proxima Nova"/>
            </a:endParaRPr>
          </a:p>
        </p:txBody>
      </p:sp>
      <p:sp>
        <p:nvSpPr>
          <p:cNvPr id="472" name="Shape 472"/>
          <p:cNvSpPr txBox="1"/>
          <p:nvPr/>
        </p:nvSpPr>
        <p:spPr>
          <a:xfrm>
            <a:off x="3270150" y="247775"/>
            <a:ext cx="2603700" cy="7929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Example: Word Processing</a:t>
            </a:r>
          </a:p>
          <a:p>
            <a:pPr lvl="0" rtl="0" algn="ctr">
              <a:spcBef>
                <a:spcPts val="0"/>
              </a:spcBef>
              <a:buNone/>
            </a:pPr>
            <a:r>
              <a:rPr lang="en">
                <a:latin typeface="Proxima Nova"/>
                <a:ea typeface="Proxima Nova"/>
                <a:cs typeface="Proxima Nova"/>
                <a:sym typeface="Proxima Nova"/>
              </a:rPr>
              <a:t>Google Docs</a:t>
            </a:r>
          </a:p>
        </p:txBody>
      </p:sp>
      <p:pic>
        <p:nvPicPr>
          <p:cNvPr descr="docs2.png" id="473" name="Shape 473"/>
          <p:cNvPicPr preferRelativeResize="0"/>
          <p:nvPr/>
        </p:nvPicPr>
        <p:blipFill>
          <a:blip r:embed="rId5">
            <a:alphaModFix/>
          </a:blip>
          <a:stretch>
            <a:fillRect/>
          </a:stretch>
        </p:blipFill>
        <p:spPr>
          <a:xfrm>
            <a:off x="987389" y="2653473"/>
            <a:ext cx="1707795" cy="1067367"/>
          </a:xfrm>
          <a:prstGeom prst="rect">
            <a:avLst/>
          </a:prstGeom>
          <a:noFill/>
          <a:ln>
            <a:noFill/>
          </a:ln>
        </p:spPr>
      </p:pic>
      <p:pic>
        <p:nvPicPr>
          <p:cNvPr descr="article-0-158CAE40000005DC-837_964x641.jpg" id="474" name="Shape 474"/>
          <p:cNvPicPr preferRelativeResize="0"/>
          <p:nvPr/>
        </p:nvPicPr>
        <p:blipFill>
          <a:blip r:embed="rId6">
            <a:alphaModFix/>
          </a:blip>
          <a:stretch>
            <a:fillRect/>
          </a:stretch>
        </p:blipFill>
        <p:spPr>
          <a:xfrm>
            <a:off x="3359261" y="1040675"/>
            <a:ext cx="2425479" cy="1612799"/>
          </a:xfrm>
          <a:prstGeom prst="rect">
            <a:avLst/>
          </a:prstGeom>
          <a:noFill/>
          <a:ln>
            <a:noFill/>
          </a:ln>
        </p:spPr>
      </p:pic>
      <p:pic>
        <p:nvPicPr>
          <p:cNvPr descr="docs2.png" id="475" name="Shape 475"/>
          <p:cNvPicPr preferRelativeResize="0"/>
          <p:nvPr/>
        </p:nvPicPr>
        <p:blipFill>
          <a:blip r:embed="rId5">
            <a:alphaModFix/>
          </a:blip>
          <a:stretch>
            <a:fillRect/>
          </a:stretch>
        </p:blipFill>
        <p:spPr>
          <a:xfrm>
            <a:off x="6298839" y="2464698"/>
            <a:ext cx="1707795" cy="1067367"/>
          </a:xfrm>
          <a:prstGeom prst="rect">
            <a:avLst/>
          </a:prstGeom>
          <a:noFill/>
          <a:ln>
            <a:noFill/>
          </a:ln>
        </p:spPr>
      </p:pic>
      <p:sp>
        <p:nvSpPr>
          <p:cNvPr id="476" name="Shape 476"/>
          <p:cNvSpPr txBox="1"/>
          <p:nvPr/>
        </p:nvSpPr>
        <p:spPr>
          <a:xfrm>
            <a:off x="979300" y="2111975"/>
            <a:ext cx="1486500" cy="365700"/>
          </a:xfrm>
          <a:prstGeom prst="rect">
            <a:avLst/>
          </a:prstGeom>
          <a:noFill/>
          <a:ln>
            <a:noFill/>
          </a:ln>
        </p:spPr>
        <p:txBody>
          <a:bodyPr anchorCtr="0" anchor="t" bIns="91425" lIns="91425" rIns="91425" tIns="91425">
            <a:noAutofit/>
          </a:bodyPr>
          <a:lstStyle/>
          <a:p>
            <a:pPr lvl="0" rtl="0">
              <a:spcBef>
                <a:spcPts val="0"/>
              </a:spcBef>
              <a:buNone/>
            </a:pPr>
            <a:r>
              <a:rPr lang="en"/>
              <a:t>User Interface</a:t>
            </a:r>
          </a:p>
        </p:txBody>
      </p:sp>
      <p:sp>
        <p:nvSpPr>
          <p:cNvPr id="477" name="Shape 477"/>
          <p:cNvSpPr txBox="1"/>
          <p:nvPr/>
        </p:nvSpPr>
        <p:spPr>
          <a:xfrm>
            <a:off x="6234450" y="1952400"/>
            <a:ext cx="1486500" cy="365700"/>
          </a:xfrm>
          <a:prstGeom prst="rect">
            <a:avLst/>
          </a:prstGeom>
          <a:noFill/>
          <a:ln>
            <a:noFill/>
          </a:ln>
        </p:spPr>
        <p:txBody>
          <a:bodyPr anchorCtr="0" anchor="t" bIns="91425" lIns="91425" rIns="91425" tIns="91425">
            <a:noAutofit/>
          </a:bodyPr>
          <a:lstStyle/>
          <a:p>
            <a:pPr lvl="0" rtl="0">
              <a:spcBef>
                <a:spcPts val="0"/>
              </a:spcBef>
              <a:buNone/>
            </a:pPr>
            <a:r>
              <a:rPr lang="en"/>
              <a:t>User Interface</a:t>
            </a:r>
          </a:p>
        </p:txBody>
      </p:sp>
      <p:sp>
        <p:nvSpPr>
          <p:cNvPr id="478" name="Shape 478"/>
          <p:cNvSpPr txBox="1"/>
          <p:nvPr/>
        </p:nvSpPr>
        <p:spPr>
          <a:xfrm>
            <a:off x="3359250" y="2714512"/>
            <a:ext cx="2983200" cy="792900"/>
          </a:xfrm>
          <a:prstGeom prst="rect">
            <a:avLst/>
          </a:prstGeom>
          <a:noFill/>
          <a:ln>
            <a:noFill/>
          </a:ln>
        </p:spPr>
        <p:txBody>
          <a:bodyPr anchorCtr="0" anchor="t" bIns="91425" lIns="91425" rIns="91425" tIns="91425">
            <a:noAutofit/>
          </a:bodyPr>
          <a:lstStyle/>
          <a:p>
            <a:pPr lvl="0" rtl="0">
              <a:spcBef>
                <a:spcPts val="0"/>
              </a:spcBef>
              <a:buNone/>
            </a:pPr>
            <a:r>
              <a:rPr lang="en"/>
              <a:t>Actual Computing</a:t>
            </a:r>
          </a:p>
        </p:txBody>
      </p:sp>
      <p:cxnSp>
        <p:nvCxnSpPr>
          <p:cNvPr id="479" name="Shape 479"/>
          <p:cNvCxnSpPr>
            <a:stCxn id="476" idx="0"/>
          </p:cNvCxnSpPr>
          <p:nvPr/>
        </p:nvCxnSpPr>
        <p:spPr>
          <a:xfrm flipH="1" rot="10800000">
            <a:off x="1722550" y="1427675"/>
            <a:ext cx="1262400" cy="684300"/>
          </a:xfrm>
          <a:prstGeom prst="straightConnector1">
            <a:avLst/>
          </a:prstGeom>
          <a:noFill/>
          <a:ln cap="flat" cmpd="sng" w="9525">
            <a:solidFill>
              <a:schemeClr val="dk2"/>
            </a:solidFill>
            <a:prstDash val="solid"/>
            <a:round/>
            <a:headEnd len="lg" w="lg" type="none"/>
            <a:tailEnd len="lg" w="lg" type="none"/>
          </a:ln>
        </p:spPr>
      </p:cxnSp>
      <p:cxnSp>
        <p:nvCxnSpPr>
          <p:cNvPr id="480" name="Shape 480"/>
          <p:cNvCxnSpPr/>
          <p:nvPr/>
        </p:nvCxnSpPr>
        <p:spPr>
          <a:xfrm rot="10800000">
            <a:off x="6017300" y="1333100"/>
            <a:ext cx="1356900" cy="554700"/>
          </a:xfrm>
          <a:prstGeom prst="straightConnector1">
            <a:avLst/>
          </a:prstGeom>
          <a:noFill/>
          <a:ln cap="flat" cmpd="sng" w="9525">
            <a:solidFill>
              <a:schemeClr val="dk2"/>
            </a:solidFill>
            <a:prstDash val="solid"/>
            <a:round/>
            <a:headEnd len="lg" w="lg" type="none"/>
            <a:tailEnd len="lg" w="lg" type="none"/>
          </a:ln>
        </p:spPr>
      </p:cxnSp>
      <p:sp>
        <p:nvSpPr>
          <p:cNvPr id="481" name="Shape 481"/>
          <p:cNvSpPr txBox="1"/>
          <p:nvPr/>
        </p:nvSpPr>
        <p:spPr>
          <a:xfrm>
            <a:off x="1639900" y="1373375"/>
            <a:ext cx="825900" cy="365700"/>
          </a:xfrm>
          <a:prstGeom prst="rect">
            <a:avLst/>
          </a:prstGeom>
          <a:noFill/>
          <a:ln>
            <a:noFill/>
          </a:ln>
        </p:spPr>
        <p:txBody>
          <a:bodyPr anchorCtr="0" anchor="t" bIns="91425" lIns="91425" rIns="91425" tIns="91425">
            <a:noAutofit/>
          </a:bodyPr>
          <a:lstStyle/>
          <a:p>
            <a:pPr lvl="0" rtl="0">
              <a:spcBef>
                <a:spcPts val="0"/>
              </a:spcBef>
              <a:buNone/>
            </a:pPr>
            <a:r>
              <a:rPr lang="en"/>
              <a:t>Internet</a:t>
            </a:r>
          </a:p>
        </p:txBody>
      </p:sp>
      <p:sp>
        <p:nvSpPr>
          <p:cNvPr id="482" name="Shape 482"/>
          <p:cNvSpPr txBox="1"/>
          <p:nvPr/>
        </p:nvSpPr>
        <p:spPr>
          <a:xfrm>
            <a:off x="6678200" y="1266200"/>
            <a:ext cx="825900" cy="365700"/>
          </a:xfrm>
          <a:prstGeom prst="rect">
            <a:avLst/>
          </a:prstGeom>
          <a:noFill/>
          <a:ln>
            <a:noFill/>
          </a:ln>
        </p:spPr>
        <p:txBody>
          <a:bodyPr anchorCtr="0" anchor="t" bIns="91425" lIns="91425" rIns="91425" tIns="91425">
            <a:noAutofit/>
          </a:bodyPr>
          <a:lstStyle/>
          <a:p>
            <a:pPr lvl="0" rtl="0">
              <a:spcBef>
                <a:spcPts val="0"/>
              </a:spcBef>
              <a:buNone/>
            </a:pPr>
            <a:r>
              <a:rPr lang="en"/>
              <a:t>Internet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3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pic>
        <p:nvPicPr>
          <p:cNvPr descr="die-cut-stickers.png" id="487" name="Shape 487"/>
          <p:cNvPicPr preferRelativeResize="0"/>
          <p:nvPr/>
        </p:nvPicPr>
        <p:blipFill>
          <a:blip r:embed="rId3">
            <a:alphaModFix/>
          </a:blip>
          <a:stretch>
            <a:fillRect/>
          </a:stretch>
        </p:blipFill>
        <p:spPr>
          <a:xfrm>
            <a:off x="2664112" y="851050"/>
            <a:ext cx="3815774" cy="3076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pic>
        <p:nvPicPr>
          <p:cNvPr descr="51Mf7Xi0NVL._SL1024_.jpg" id="492" name="Shape 492"/>
          <p:cNvPicPr preferRelativeResize="0"/>
          <p:nvPr/>
        </p:nvPicPr>
        <p:blipFill>
          <a:blip r:embed="rId3">
            <a:alphaModFix/>
          </a:blip>
          <a:stretch>
            <a:fillRect/>
          </a:stretch>
        </p:blipFill>
        <p:spPr>
          <a:xfrm>
            <a:off x="1323287" y="582550"/>
            <a:ext cx="6497425" cy="3978399"/>
          </a:xfrm>
          <a:prstGeom prst="rect">
            <a:avLst/>
          </a:prstGeom>
          <a:noFill/>
          <a:ln>
            <a:noFill/>
          </a:ln>
        </p:spPr>
      </p:pic>
      <p:sp>
        <p:nvSpPr>
          <p:cNvPr id="493" name="Shape 493"/>
          <p:cNvSpPr txBox="1"/>
          <p:nvPr/>
        </p:nvSpPr>
        <p:spPr>
          <a:xfrm>
            <a:off x="2909550" y="4147625"/>
            <a:ext cx="3324900" cy="636600"/>
          </a:xfrm>
          <a:prstGeom prst="rect">
            <a:avLst/>
          </a:prstGeom>
          <a:noFill/>
          <a:ln>
            <a:noFill/>
          </a:ln>
        </p:spPr>
        <p:txBody>
          <a:bodyPr anchorCtr="0" anchor="t" bIns="91425" lIns="91425" rIns="91425" tIns="91425">
            <a:noAutofit/>
          </a:bodyPr>
          <a:lstStyle/>
          <a:p>
            <a:pPr lvl="0" rtl="0">
              <a:spcBef>
                <a:spcPts val="0"/>
              </a:spcBef>
              <a:buNone/>
            </a:pPr>
            <a:r>
              <a:rPr lang="en">
                <a:latin typeface="Proxima Nova"/>
                <a:ea typeface="Proxima Nova"/>
                <a:cs typeface="Proxima Nova"/>
                <a:sym typeface="Proxima Nova"/>
              </a:rPr>
              <a:t>Where does the application code run?</a:t>
            </a:r>
          </a:p>
        </p:txBody>
      </p:sp>
      <p:sp>
        <p:nvSpPr>
          <p:cNvPr id="494" name="Shape 494"/>
          <p:cNvSpPr txBox="1"/>
          <p:nvPr/>
        </p:nvSpPr>
        <p:spPr>
          <a:xfrm>
            <a:off x="3270150" y="247775"/>
            <a:ext cx="2603700" cy="7929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Example: Word Processing</a:t>
            </a:r>
          </a:p>
          <a:p>
            <a:pPr lvl="0" rtl="0" algn="ctr">
              <a:spcBef>
                <a:spcPts val="0"/>
              </a:spcBef>
              <a:buNone/>
            </a:pPr>
            <a:r>
              <a:rPr lang="en">
                <a:latin typeface="Proxima Nova"/>
                <a:ea typeface="Proxima Nova"/>
                <a:cs typeface="Proxima Nova"/>
                <a:sym typeface="Proxima Nova"/>
              </a:rPr>
              <a:t>Ethereum</a:t>
            </a:r>
          </a:p>
        </p:txBody>
      </p:sp>
      <p:pic>
        <p:nvPicPr>
          <p:cNvPr descr="docs2.png" id="495" name="Shape 495"/>
          <p:cNvPicPr preferRelativeResize="0"/>
          <p:nvPr/>
        </p:nvPicPr>
        <p:blipFill>
          <a:blip r:embed="rId4">
            <a:alphaModFix/>
          </a:blip>
          <a:stretch>
            <a:fillRect/>
          </a:stretch>
        </p:blipFill>
        <p:spPr>
          <a:xfrm>
            <a:off x="2698974" y="1306725"/>
            <a:ext cx="3719526" cy="232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pic>
        <p:nvPicPr>
          <p:cNvPr descr="51Mf7Xi0NVL._SL1024_.jpg" id="500" name="Shape 500"/>
          <p:cNvPicPr preferRelativeResize="0"/>
          <p:nvPr/>
        </p:nvPicPr>
        <p:blipFill>
          <a:blip r:embed="rId3">
            <a:alphaModFix/>
          </a:blip>
          <a:stretch>
            <a:fillRect/>
          </a:stretch>
        </p:blipFill>
        <p:spPr>
          <a:xfrm>
            <a:off x="947632" y="2572524"/>
            <a:ext cx="2322524" cy="1422075"/>
          </a:xfrm>
          <a:prstGeom prst="rect">
            <a:avLst/>
          </a:prstGeom>
          <a:noFill/>
          <a:ln>
            <a:noFill/>
          </a:ln>
        </p:spPr>
      </p:pic>
      <p:sp>
        <p:nvSpPr>
          <p:cNvPr id="501" name="Shape 501"/>
          <p:cNvSpPr txBox="1"/>
          <p:nvPr/>
        </p:nvSpPr>
        <p:spPr>
          <a:xfrm>
            <a:off x="2909550" y="4147625"/>
            <a:ext cx="3324900" cy="636600"/>
          </a:xfrm>
          <a:prstGeom prst="rect">
            <a:avLst/>
          </a:prstGeom>
          <a:noFill/>
          <a:ln>
            <a:noFill/>
          </a:ln>
        </p:spPr>
        <p:txBody>
          <a:bodyPr anchorCtr="0" anchor="t" bIns="91425" lIns="91425" rIns="91425" tIns="91425">
            <a:noAutofit/>
          </a:bodyPr>
          <a:lstStyle/>
          <a:p>
            <a:pPr lvl="0" rtl="0">
              <a:spcBef>
                <a:spcPts val="0"/>
              </a:spcBef>
              <a:buNone/>
            </a:pPr>
            <a:r>
              <a:rPr lang="en">
                <a:latin typeface="Proxima Nova"/>
                <a:ea typeface="Proxima Nova"/>
                <a:cs typeface="Proxima Nova"/>
                <a:sym typeface="Proxima Nova"/>
              </a:rPr>
              <a:t>Where does the application code run?</a:t>
            </a:r>
          </a:p>
          <a:p>
            <a:pPr lvl="0" rtl="0">
              <a:spcBef>
                <a:spcPts val="0"/>
              </a:spcBef>
              <a:buNone/>
            </a:pPr>
            <a:r>
              <a:rPr lang="en">
                <a:latin typeface="Proxima Nova"/>
                <a:ea typeface="Proxima Nova"/>
                <a:cs typeface="Proxima Nova"/>
                <a:sym typeface="Proxima Nova"/>
              </a:rPr>
              <a:t>Every computer on the network.</a:t>
            </a:r>
          </a:p>
        </p:txBody>
      </p:sp>
      <p:sp>
        <p:nvSpPr>
          <p:cNvPr id="502" name="Shape 502"/>
          <p:cNvSpPr txBox="1"/>
          <p:nvPr/>
        </p:nvSpPr>
        <p:spPr>
          <a:xfrm>
            <a:off x="3270150" y="247775"/>
            <a:ext cx="2603700" cy="7929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Example: Word Processing</a:t>
            </a:r>
          </a:p>
          <a:p>
            <a:pPr lvl="0" rtl="0" algn="ctr">
              <a:spcBef>
                <a:spcPts val="0"/>
              </a:spcBef>
              <a:buNone/>
            </a:pPr>
            <a:r>
              <a:rPr lang="en">
                <a:latin typeface="Proxima Nova"/>
                <a:ea typeface="Proxima Nova"/>
                <a:cs typeface="Proxima Nova"/>
                <a:sym typeface="Proxima Nova"/>
              </a:rPr>
              <a:t>Ethereum</a:t>
            </a:r>
          </a:p>
        </p:txBody>
      </p:sp>
      <p:pic>
        <p:nvPicPr>
          <p:cNvPr descr="docs2.png" id="503" name="Shape 503"/>
          <p:cNvPicPr preferRelativeResize="0"/>
          <p:nvPr/>
        </p:nvPicPr>
        <p:blipFill>
          <a:blip r:embed="rId4">
            <a:alphaModFix/>
          </a:blip>
          <a:stretch>
            <a:fillRect/>
          </a:stretch>
        </p:blipFill>
        <p:spPr>
          <a:xfrm>
            <a:off x="1439376" y="2831380"/>
            <a:ext cx="1329555" cy="830961"/>
          </a:xfrm>
          <a:prstGeom prst="rect">
            <a:avLst/>
          </a:prstGeom>
          <a:noFill/>
          <a:ln>
            <a:noFill/>
          </a:ln>
        </p:spPr>
      </p:pic>
      <p:pic>
        <p:nvPicPr>
          <p:cNvPr descr="51Mf7Xi0NVL._SL1024_.jpg" id="504" name="Shape 504"/>
          <p:cNvPicPr preferRelativeResize="0"/>
          <p:nvPr/>
        </p:nvPicPr>
        <p:blipFill>
          <a:blip r:embed="rId3">
            <a:alphaModFix/>
          </a:blip>
          <a:stretch>
            <a:fillRect/>
          </a:stretch>
        </p:blipFill>
        <p:spPr>
          <a:xfrm>
            <a:off x="6008282" y="1150449"/>
            <a:ext cx="2322524" cy="1422075"/>
          </a:xfrm>
          <a:prstGeom prst="rect">
            <a:avLst/>
          </a:prstGeom>
          <a:noFill/>
          <a:ln>
            <a:noFill/>
          </a:ln>
        </p:spPr>
      </p:pic>
      <p:pic>
        <p:nvPicPr>
          <p:cNvPr descr="docs2.png" id="505" name="Shape 505"/>
          <p:cNvPicPr preferRelativeResize="0"/>
          <p:nvPr/>
        </p:nvPicPr>
        <p:blipFill>
          <a:blip r:embed="rId4">
            <a:alphaModFix/>
          </a:blip>
          <a:stretch>
            <a:fillRect/>
          </a:stretch>
        </p:blipFill>
        <p:spPr>
          <a:xfrm>
            <a:off x="6500026" y="1409305"/>
            <a:ext cx="1329555" cy="830961"/>
          </a:xfrm>
          <a:prstGeom prst="rect">
            <a:avLst/>
          </a:prstGeom>
          <a:noFill/>
          <a:ln>
            <a:noFill/>
          </a:ln>
        </p:spPr>
      </p:pic>
      <p:pic>
        <p:nvPicPr>
          <p:cNvPr descr="51Mf7Xi0NVL._SL1024_.jpg" id="506" name="Shape 506"/>
          <p:cNvPicPr preferRelativeResize="0"/>
          <p:nvPr/>
        </p:nvPicPr>
        <p:blipFill>
          <a:blip r:embed="rId3">
            <a:alphaModFix/>
          </a:blip>
          <a:stretch>
            <a:fillRect/>
          </a:stretch>
        </p:blipFill>
        <p:spPr>
          <a:xfrm>
            <a:off x="3477957" y="1692199"/>
            <a:ext cx="2322524" cy="1422075"/>
          </a:xfrm>
          <a:prstGeom prst="rect">
            <a:avLst/>
          </a:prstGeom>
          <a:noFill/>
          <a:ln>
            <a:noFill/>
          </a:ln>
        </p:spPr>
      </p:pic>
      <p:pic>
        <p:nvPicPr>
          <p:cNvPr descr="docs2.png" id="507" name="Shape 507"/>
          <p:cNvPicPr preferRelativeResize="0"/>
          <p:nvPr/>
        </p:nvPicPr>
        <p:blipFill>
          <a:blip r:embed="rId4">
            <a:alphaModFix/>
          </a:blip>
          <a:stretch>
            <a:fillRect/>
          </a:stretch>
        </p:blipFill>
        <p:spPr>
          <a:xfrm>
            <a:off x="3969701" y="1951055"/>
            <a:ext cx="1329555" cy="830961"/>
          </a:xfrm>
          <a:prstGeom prst="rect">
            <a:avLst/>
          </a:prstGeom>
          <a:noFill/>
          <a:ln>
            <a:noFill/>
          </a:ln>
        </p:spPr>
      </p:pic>
      <p:pic>
        <p:nvPicPr>
          <p:cNvPr descr="51Mf7Xi0NVL._SL1024_.jpg" id="508" name="Shape 508"/>
          <p:cNvPicPr preferRelativeResize="0"/>
          <p:nvPr/>
        </p:nvPicPr>
        <p:blipFill>
          <a:blip r:embed="rId3">
            <a:alphaModFix/>
          </a:blip>
          <a:stretch>
            <a:fillRect/>
          </a:stretch>
        </p:blipFill>
        <p:spPr>
          <a:xfrm>
            <a:off x="6008282" y="2725549"/>
            <a:ext cx="2322524" cy="1422075"/>
          </a:xfrm>
          <a:prstGeom prst="rect">
            <a:avLst/>
          </a:prstGeom>
          <a:noFill/>
          <a:ln>
            <a:noFill/>
          </a:ln>
        </p:spPr>
      </p:pic>
      <p:pic>
        <p:nvPicPr>
          <p:cNvPr descr="docs2.png" id="509" name="Shape 509"/>
          <p:cNvPicPr preferRelativeResize="0"/>
          <p:nvPr/>
        </p:nvPicPr>
        <p:blipFill>
          <a:blip r:embed="rId4">
            <a:alphaModFix/>
          </a:blip>
          <a:stretch>
            <a:fillRect/>
          </a:stretch>
        </p:blipFill>
        <p:spPr>
          <a:xfrm>
            <a:off x="6500026" y="2984405"/>
            <a:ext cx="1329555" cy="830961"/>
          </a:xfrm>
          <a:prstGeom prst="rect">
            <a:avLst/>
          </a:prstGeom>
          <a:noFill/>
          <a:ln>
            <a:noFill/>
          </a:ln>
        </p:spPr>
      </p:pic>
      <p:pic>
        <p:nvPicPr>
          <p:cNvPr descr="51Mf7Xi0NVL._SL1024_.jpg" id="510" name="Shape 510"/>
          <p:cNvPicPr preferRelativeResize="0"/>
          <p:nvPr/>
        </p:nvPicPr>
        <p:blipFill>
          <a:blip r:embed="rId3">
            <a:alphaModFix/>
          </a:blip>
          <a:stretch>
            <a:fillRect/>
          </a:stretch>
        </p:blipFill>
        <p:spPr>
          <a:xfrm>
            <a:off x="837482" y="699149"/>
            <a:ext cx="2322524" cy="1422075"/>
          </a:xfrm>
          <a:prstGeom prst="rect">
            <a:avLst/>
          </a:prstGeom>
          <a:noFill/>
          <a:ln>
            <a:noFill/>
          </a:ln>
        </p:spPr>
      </p:pic>
      <p:pic>
        <p:nvPicPr>
          <p:cNvPr descr="docs2.png" id="511" name="Shape 511"/>
          <p:cNvPicPr preferRelativeResize="0"/>
          <p:nvPr/>
        </p:nvPicPr>
        <p:blipFill>
          <a:blip r:embed="rId4">
            <a:alphaModFix/>
          </a:blip>
          <a:stretch>
            <a:fillRect/>
          </a:stretch>
        </p:blipFill>
        <p:spPr>
          <a:xfrm>
            <a:off x="1329226" y="958005"/>
            <a:ext cx="1329555" cy="830961"/>
          </a:xfrm>
          <a:prstGeom prst="rect">
            <a:avLst/>
          </a:prstGeom>
          <a:noFill/>
          <a:ln>
            <a:noFill/>
          </a:ln>
        </p:spPr>
      </p:pic>
      <p:cxnSp>
        <p:nvCxnSpPr>
          <p:cNvPr id="512" name="Shape 512"/>
          <p:cNvCxnSpPr>
            <a:stCxn id="510" idx="3"/>
          </p:cNvCxnSpPr>
          <p:nvPr/>
        </p:nvCxnSpPr>
        <p:spPr>
          <a:xfrm>
            <a:off x="3160006" y="1410187"/>
            <a:ext cx="580200" cy="335999"/>
          </a:xfrm>
          <a:prstGeom prst="straightConnector1">
            <a:avLst/>
          </a:prstGeom>
          <a:noFill/>
          <a:ln cap="flat" cmpd="sng" w="9525">
            <a:solidFill>
              <a:schemeClr val="dk2"/>
            </a:solidFill>
            <a:prstDash val="solid"/>
            <a:round/>
            <a:headEnd len="lg" w="lg" type="none"/>
            <a:tailEnd len="lg" w="lg" type="none"/>
          </a:ln>
        </p:spPr>
      </p:cxnSp>
      <p:cxnSp>
        <p:nvCxnSpPr>
          <p:cNvPr id="513" name="Shape 513"/>
          <p:cNvCxnSpPr/>
          <p:nvPr/>
        </p:nvCxnSpPr>
        <p:spPr>
          <a:xfrm flipH="1" rot="10800000">
            <a:off x="3044075" y="2702050"/>
            <a:ext cx="542700" cy="412800"/>
          </a:xfrm>
          <a:prstGeom prst="straightConnector1">
            <a:avLst/>
          </a:prstGeom>
          <a:noFill/>
          <a:ln cap="flat" cmpd="sng" w="9525">
            <a:solidFill>
              <a:schemeClr val="dk2"/>
            </a:solidFill>
            <a:prstDash val="solid"/>
            <a:round/>
            <a:headEnd len="lg" w="lg" type="none"/>
            <a:tailEnd len="lg" w="lg" type="none"/>
          </a:ln>
        </p:spPr>
      </p:cxnSp>
      <p:cxnSp>
        <p:nvCxnSpPr>
          <p:cNvPr id="514" name="Shape 514"/>
          <p:cNvCxnSpPr/>
          <p:nvPr/>
        </p:nvCxnSpPr>
        <p:spPr>
          <a:xfrm flipH="1" rot="10800000">
            <a:off x="5616175" y="1651875"/>
            <a:ext cx="601800" cy="330300"/>
          </a:xfrm>
          <a:prstGeom prst="straightConnector1">
            <a:avLst/>
          </a:prstGeom>
          <a:noFill/>
          <a:ln cap="flat" cmpd="sng" w="9525">
            <a:solidFill>
              <a:schemeClr val="dk2"/>
            </a:solidFill>
            <a:prstDash val="solid"/>
            <a:round/>
            <a:headEnd len="lg" w="lg" type="none"/>
            <a:tailEnd len="lg" w="lg" type="none"/>
          </a:ln>
        </p:spPr>
      </p:cxnSp>
      <p:cxnSp>
        <p:nvCxnSpPr>
          <p:cNvPr id="515" name="Shape 515"/>
          <p:cNvCxnSpPr/>
          <p:nvPr/>
        </p:nvCxnSpPr>
        <p:spPr>
          <a:xfrm>
            <a:off x="5415600" y="3138450"/>
            <a:ext cx="778800" cy="5427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x="0" y="0"/>
          <a:ext cx="0" cy="0"/>
          <a:chOff x="0" y="0"/>
          <a:chExt cx="0" cy="0"/>
        </a:xfrm>
      </p:grpSpPr>
      <p:grpSp>
        <p:nvGrpSpPr>
          <p:cNvPr id="520" name="Shape 520"/>
          <p:cNvGrpSpPr/>
          <p:nvPr/>
        </p:nvGrpSpPr>
        <p:grpSpPr>
          <a:xfrm>
            <a:off x="1664224" y="2794962"/>
            <a:ext cx="5980720" cy="1818280"/>
            <a:chOff x="1218858" y="430541"/>
            <a:chExt cx="6733528" cy="2047151"/>
          </a:xfrm>
        </p:grpSpPr>
        <p:grpSp>
          <p:nvGrpSpPr>
            <p:cNvPr id="521" name="Shape 521"/>
            <p:cNvGrpSpPr/>
            <p:nvPr/>
          </p:nvGrpSpPr>
          <p:grpSpPr>
            <a:xfrm>
              <a:off x="1218858" y="430541"/>
              <a:ext cx="6733528" cy="2047151"/>
              <a:chOff x="5639775" y="1309675"/>
              <a:chExt cx="1510200" cy="2052900"/>
            </a:xfrm>
          </p:grpSpPr>
          <p:sp>
            <p:nvSpPr>
              <p:cNvPr id="522" name="Shape 522"/>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23" name="Shape 523"/>
              <p:cNvSpPr txBox="1"/>
              <p:nvPr/>
            </p:nvSpPr>
            <p:spPr>
              <a:xfrm>
                <a:off x="5681309" y="1427564"/>
                <a:ext cx="277800" cy="18171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EFEFEF"/>
                    </a:solidFill>
                    <a:latin typeface="Proxima Nova"/>
                    <a:ea typeface="Proxima Nova"/>
                    <a:cs typeface="Proxima Nova"/>
                    <a:sym typeface="Proxima Nova"/>
                  </a:rPr>
                  <a:t>Blockchain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t/>
                </a:r>
                <a:endParaRPr>
                  <a:solidFill>
                    <a:srgbClr val="EFEFEF"/>
                  </a:solidFill>
                  <a:latin typeface="Proxima Nova"/>
                  <a:ea typeface="Proxima Nova"/>
                  <a:cs typeface="Proxima Nova"/>
                  <a:sym typeface="Proxima Nova"/>
                </a:endParaRPr>
              </a:p>
            </p:txBody>
          </p:sp>
        </p:grpSp>
        <p:sp>
          <p:nvSpPr>
            <p:cNvPr id="524" name="Shape 524"/>
            <p:cNvSpPr txBox="1"/>
            <p:nvPr/>
          </p:nvSpPr>
          <p:spPr>
            <a:xfrm>
              <a:off x="2506725" y="548125"/>
              <a:ext cx="12387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t/>
              </a:r>
              <a:endParaRPr>
                <a:solidFill>
                  <a:srgbClr val="EFEFEF"/>
                </a:solidFill>
                <a:latin typeface="Proxima Nova"/>
                <a:ea typeface="Proxima Nova"/>
                <a:cs typeface="Proxima Nova"/>
                <a:sym typeface="Proxima Nova"/>
              </a:endParaRPr>
            </a:p>
          </p:txBody>
        </p:sp>
        <p:sp>
          <p:nvSpPr>
            <p:cNvPr id="525" name="Shape 525"/>
            <p:cNvSpPr txBox="1"/>
            <p:nvPr/>
          </p:nvSpPr>
          <p:spPr>
            <a:xfrm>
              <a:off x="3573525" y="548125"/>
              <a:ext cx="12387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t/>
              </a:r>
              <a:endParaRPr>
                <a:solidFill>
                  <a:srgbClr val="EFEFEF"/>
                </a:solidFill>
                <a:latin typeface="Proxima Nova"/>
                <a:ea typeface="Proxima Nova"/>
                <a:cs typeface="Proxima Nova"/>
                <a:sym typeface="Proxima Nova"/>
              </a:endParaRPr>
            </a:p>
          </p:txBody>
        </p:sp>
        <p:sp>
          <p:nvSpPr>
            <p:cNvPr id="526" name="Shape 526"/>
            <p:cNvSpPr txBox="1"/>
            <p:nvPr/>
          </p:nvSpPr>
          <p:spPr>
            <a:xfrm>
              <a:off x="4640325" y="548125"/>
              <a:ext cx="12387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p:txBody>
        </p:sp>
        <p:sp>
          <p:nvSpPr>
            <p:cNvPr id="527" name="Shape 527"/>
            <p:cNvSpPr txBox="1"/>
            <p:nvPr/>
          </p:nvSpPr>
          <p:spPr>
            <a:xfrm>
              <a:off x="5707137" y="548138"/>
              <a:ext cx="21522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rPr lang="en">
                  <a:solidFill>
                    <a:srgbClr val="EFEFEF"/>
                  </a:solidFill>
                  <a:latin typeface="Proxima Nova"/>
                  <a:ea typeface="Proxima Nova"/>
                  <a:cs typeface="Proxima Nova"/>
                  <a:sym typeface="Proxima Nova"/>
                </a:rPr>
                <a:t>transaction</a:t>
              </a:r>
            </a:p>
            <a:p>
              <a:pPr lvl="0" rtl="0">
                <a:spcBef>
                  <a:spcPts val="0"/>
                </a:spcBef>
                <a:buNone/>
              </a:pPr>
              <a:r>
                <a:t/>
              </a:r>
              <a:endParaRPr>
                <a:solidFill>
                  <a:srgbClr val="E06666"/>
                </a:solidFill>
                <a:latin typeface="Proxima Nova"/>
                <a:ea typeface="Proxima Nova"/>
                <a:cs typeface="Proxima Nova"/>
                <a:sym typeface="Proxima Nova"/>
              </a:endParaRPr>
            </a:p>
            <a:p>
              <a:pPr lvl="0" rtl="0">
                <a:spcBef>
                  <a:spcPts val="0"/>
                </a:spcBef>
                <a:buNone/>
              </a:pPr>
              <a:r>
                <a:rPr b="1" lang="en">
                  <a:solidFill>
                    <a:srgbClr val="E06666"/>
                  </a:solidFill>
                  <a:latin typeface="Proxima Nova"/>
                  <a:ea typeface="Proxima Nova"/>
                  <a:cs typeface="Proxima Nova"/>
                  <a:sym typeface="Proxima Nova"/>
                </a:rPr>
                <a:t>ADD THIS NEW TRANSACTION? Y/N</a:t>
              </a:r>
            </a:p>
          </p:txBody>
        </p:sp>
      </p:grpSp>
      <p:sp>
        <p:nvSpPr>
          <p:cNvPr id="528" name="Shape 528"/>
          <p:cNvSpPr txBox="1"/>
          <p:nvPr/>
        </p:nvSpPr>
        <p:spPr>
          <a:xfrm>
            <a:off x="1831738" y="530262"/>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29" name="Shape 529"/>
          <p:cNvSpPr txBox="1"/>
          <p:nvPr/>
        </p:nvSpPr>
        <p:spPr>
          <a:xfrm>
            <a:off x="3174711" y="981989"/>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30" name="Shape 530"/>
          <p:cNvSpPr txBox="1"/>
          <p:nvPr/>
        </p:nvSpPr>
        <p:spPr>
          <a:xfrm>
            <a:off x="4421710" y="2028171"/>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31" name="Shape 531"/>
          <p:cNvSpPr txBox="1"/>
          <p:nvPr/>
        </p:nvSpPr>
        <p:spPr>
          <a:xfrm>
            <a:off x="5725361" y="981989"/>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32" name="Shape 532"/>
          <p:cNvSpPr txBox="1"/>
          <p:nvPr/>
        </p:nvSpPr>
        <p:spPr>
          <a:xfrm>
            <a:off x="7033341" y="530262"/>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grpSp>
        <p:nvGrpSpPr>
          <p:cNvPr id="533" name="Shape 533"/>
          <p:cNvGrpSpPr/>
          <p:nvPr/>
        </p:nvGrpSpPr>
        <p:grpSpPr>
          <a:xfrm>
            <a:off x="5288775" y="1500007"/>
            <a:ext cx="1034038" cy="1077362"/>
            <a:chOff x="4588843" y="3661937"/>
            <a:chExt cx="1161319" cy="1209975"/>
          </a:xfrm>
        </p:grpSpPr>
        <p:pic>
          <p:nvPicPr>
            <p:cNvPr descr="IxVOuHyA.jpg" id="534" name="Shape 534"/>
            <p:cNvPicPr preferRelativeResize="0"/>
            <p:nvPr/>
          </p:nvPicPr>
          <p:blipFill>
            <a:blip r:embed="rId3">
              <a:alphaModFix/>
            </a:blip>
            <a:stretch>
              <a:fillRect/>
            </a:stretch>
          </p:blipFill>
          <p:spPr>
            <a:xfrm>
              <a:off x="4931500" y="3676675"/>
              <a:ext cx="803924" cy="803924"/>
            </a:xfrm>
            <a:prstGeom prst="rect">
              <a:avLst/>
            </a:prstGeom>
            <a:noFill/>
            <a:ln cap="flat" cmpd="sng" w="9525">
              <a:solidFill>
                <a:srgbClr val="E06666"/>
              </a:solidFill>
              <a:prstDash val="solid"/>
              <a:round/>
              <a:headEnd len="med" w="med" type="none"/>
              <a:tailEnd len="med" w="med" type="none"/>
            </a:ln>
          </p:spPr>
        </p:pic>
        <p:sp>
          <p:nvSpPr>
            <p:cNvPr id="535" name="Shape 535"/>
            <p:cNvSpPr/>
            <p:nvPr/>
          </p:nvSpPr>
          <p:spPr>
            <a:xfrm>
              <a:off x="4916762" y="3661937"/>
              <a:ext cx="833400" cy="833400"/>
            </a:xfrm>
            <a:prstGeom prst="roundRect">
              <a:avLst>
                <a:gd fmla="val 16667" name="adj"/>
              </a:avLst>
            </a:prstGeom>
            <a:noFill/>
            <a:ln cap="flat" cmpd="sng" w="114300">
              <a:solidFill>
                <a:srgbClr val="E0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536" name="Shape 536"/>
            <p:cNvGrpSpPr/>
            <p:nvPr/>
          </p:nvGrpSpPr>
          <p:grpSpPr>
            <a:xfrm>
              <a:off x="4588843" y="4129584"/>
              <a:ext cx="546088" cy="742328"/>
              <a:chOff x="5639775" y="1309675"/>
              <a:chExt cx="1510200" cy="2052900"/>
            </a:xfrm>
          </p:grpSpPr>
          <p:sp>
            <p:nvSpPr>
              <p:cNvPr id="537" name="Shape 537"/>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38" name="Shape 538"/>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grpSp>
        <p:nvGrpSpPr>
          <p:cNvPr id="539" name="Shape 539"/>
          <p:cNvGrpSpPr/>
          <p:nvPr/>
        </p:nvGrpSpPr>
        <p:grpSpPr>
          <a:xfrm>
            <a:off x="6647926" y="910161"/>
            <a:ext cx="979935" cy="1061156"/>
            <a:chOff x="6923993" y="3661937"/>
            <a:chExt cx="1100556" cy="1191775"/>
          </a:xfrm>
        </p:grpSpPr>
        <p:grpSp>
          <p:nvGrpSpPr>
            <p:cNvPr id="540" name="Shape 540"/>
            <p:cNvGrpSpPr/>
            <p:nvPr/>
          </p:nvGrpSpPr>
          <p:grpSpPr>
            <a:xfrm>
              <a:off x="7191150" y="3661937"/>
              <a:ext cx="833400" cy="833400"/>
              <a:chOff x="6855400" y="2731387"/>
              <a:chExt cx="833400" cy="833400"/>
            </a:xfrm>
          </p:grpSpPr>
          <p:pic>
            <p:nvPicPr>
              <p:cNvPr descr="AntonieSQ.jpg" id="541" name="Shape 541"/>
              <p:cNvPicPr preferRelativeResize="0"/>
              <p:nvPr/>
            </p:nvPicPr>
            <p:blipFill>
              <a:blip r:embed="rId4">
                <a:alphaModFix/>
              </a:blip>
              <a:stretch>
                <a:fillRect/>
              </a:stretch>
            </p:blipFill>
            <p:spPr>
              <a:xfrm>
                <a:off x="6884900" y="2760900"/>
                <a:ext cx="774400" cy="774400"/>
              </a:xfrm>
              <a:prstGeom prst="rect">
                <a:avLst/>
              </a:prstGeom>
              <a:noFill/>
              <a:ln cap="flat" cmpd="sng" w="9525">
                <a:solidFill>
                  <a:srgbClr val="3C78D8"/>
                </a:solidFill>
                <a:prstDash val="solid"/>
                <a:round/>
                <a:headEnd len="med" w="med" type="none"/>
                <a:tailEnd len="med" w="med" type="none"/>
              </a:ln>
            </p:spPr>
          </p:pic>
          <p:sp>
            <p:nvSpPr>
              <p:cNvPr id="542" name="Shape 542"/>
              <p:cNvSpPr/>
              <p:nvPr/>
            </p:nvSpPr>
            <p:spPr>
              <a:xfrm>
                <a:off x="6855400" y="2731387"/>
                <a:ext cx="833400" cy="833400"/>
              </a:xfrm>
              <a:prstGeom prst="roundRect">
                <a:avLst>
                  <a:gd fmla="val 16667" name="adj"/>
                </a:avLst>
              </a:prstGeom>
              <a:noFill/>
              <a:ln cap="flat" cmpd="sng" w="114300">
                <a:solidFill>
                  <a:srgbClr val="3C78D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43" name="Shape 543"/>
            <p:cNvGrpSpPr/>
            <p:nvPr/>
          </p:nvGrpSpPr>
          <p:grpSpPr>
            <a:xfrm>
              <a:off x="6923993" y="4111384"/>
              <a:ext cx="546088" cy="742328"/>
              <a:chOff x="5639775" y="1309675"/>
              <a:chExt cx="1510200" cy="2052900"/>
            </a:xfrm>
          </p:grpSpPr>
          <p:sp>
            <p:nvSpPr>
              <p:cNvPr id="544" name="Shape 544"/>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45" name="Shape 545"/>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grpSp>
        <p:nvGrpSpPr>
          <p:cNvPr id="546" name="Shape 546"/>
          <p:cNvGrpSpPr/>
          <p:nvPr/>
        </p:nvGrpSpPr>
        <p:grpSpPr>
          <a:xfrm>
            <a:off x="4119992" y="910161"/>
            <a:ext cx="888380" cy="1120301"/>
            <a:chOff x="3455168" y="3362562"/>
            <a:chExt cx="997731" cy="1258200"/>
          </a:xfrm>
        </p:grpSpPr>
        <p:pic>
          <p:nvPicPr>
            <p:cNvPr descr="11e2654.jpg" id="547" name="Shape 547"/>
            <p:cNvPicPr preferRelativeResize="0"/>
            <p:nvPr/>
          </p:nvPicPr>
          <p:blipFill>
            <a:blip r:embed="rId5">
              <a:alphaModFix/>
            </a:blip>
            <a:stretch>
              <a:fillRect/>
            </a:stretch>
          </p:blipFill>
          <p:spPr>
            <a:xfrm>
              <a:off x="3619500" y="3362575"/>
              <a:ext cx="833400" cy="833400"/>
            </a:xfrm>
            <a:prstGeom prst="rect">
              <a:avLst/>
            </a:prstGeom>
            <a:noFill/>
            <a:ln>
              <a:noFill/>
            </a:ln>
          </p:spPr>
        </p:pic>
        <p:sp>
          <p:nvSpPr>
            <p:cNvPr id="548" name="Shape 548"/>
            <p:cNvSpPr/>
            <p:nvPr/>
          </p:nvSpPr>
          <p:spPr>
            <a:xfrm>
              <a:off x="3619487" y="3362562"/>
              <a:ext cx="833400" cy="833400"/>
            </a:xfrm>
            <a:prstGeom prst="roundRect">
              <a:avLst>
                <a:gd fmla="val 16667" name="adj"/>
              </a:avLst>
            </a:prstGeom>
            <a:noFill/>
            <a:ln cap="flat" cmpd="sng" w="114300">
              <a:solidFill>
                <a:srgbClr val="93C47D"/>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549" name="Shape 549"/>
            <p:cNvGrpSpPr/>
            <p:nvPr/>
          </p:nvGrpSpPr>
          <p:grpSpPr>
            <a:xfrm>
              <a:off x="3455168" y="3878434"/>
              <a:ext cx="546088" cy="742328"/>
              <a:chOff x="5639775" y="1309675"/>
              <a:chExt cx="1510200" cy="2052900"/>
            </a:xfrm>
          </p:grpSpPr>
          <p:sp>
            <p:nvSpPr>
              <p:cNvPr id="550" name="Shape 550"/>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51" name="Shape 551"/>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grpSp>
        <p:nvGrpSpPr>
          <p:cNvPr id="552" name="Shape 552"/>
          <p:cNvGrpSpPr/>
          <p:nvPr/>
        </p:nvGrpSpPr>
        <p:grpSpPr>
          <a:xfrm>
            <a:off x="2836447" y="1485946"/>
            <a:ext cx="896193" cy="1091422"/>
            <a:chOff x="2321493" y="3773971"/>
            <a:chExt cx="1006506" cy="1225766"/>
          </a:xfrm>
        </p:grpSpPr>
        <p:pic>
          <p:nvPicPr>
            <p:cNvPr descr="3777579.jpg" id="553" name="Shape 553"/>
            <p:cNvPicPr preferRelativeResize="0"/>
            <p:nvPr/>
          </p:nvPicPr>
          <p:blipFill>
            <a:blip r:embed="rId6">
              <a:alphaModFix/>
            </a:blip>
            <a:stretch>
              <a:fillRect/>
            </a:stretch>
          </p:blipFill>
          <p:spPr>
            <a:xfrm>
              <a:off x="2509349" y="3773971"/>
              <a:ext cx="803925" cy="846802"/>
            </a:xfrm>
            <a:prstGeom prst="rect">
              <a:avLst/>
            </a:prstGeom>
            <a:noFill/>
            <a:ln>
              <a:noFill/>
            </a:ln>
          </p:spPr>
        </p:pic>
        <p:sp>
          <p:nvSpPr>
            <p:cNvPr id="554" name="Shape 554"/>
            <p:cNvSpPr/>
            <p:nvPr/>
          </p:nvSpPr>
          <p:spPr>
            <a:xfrm>
              <a:off x="2494600" y="3780662"/>
              <a:ext cx="833400" cy="833400"/>
            </a:xfrm>
            <a:prstGeom prst="roundRect">
              <a:avLst>
                <a:gd fmla="val 16667" name="adj"/>
              </a:avLst>
            </a:prstGeom>
            <a:noFill/>
            <a:ln cap="flat" cmpd="sng" w="114300">
              <a:solidFill>
                <a:srgbClr val="E6913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555" name="Shape 555"/>
            <p:cNvGrpSpPr/>
            <p:nvPr/>
          </p:nvGrpSpPr>
          <p:grpSpPr>
            <a:xfrm>
              <a:off x="2321493" y="4257409"/>
              <a:ext cx="546088" cy="742328"/>
              <a:chOff x="5639775" y="1309675"/>
              <a:chExt cx="1510200" cy="2052900"/>
            </a:xfrm>
          </p:grpSpPr>
          <p:sp>
            <p:nvSpPr>
              <p:cNvPr id="556" name="Shape 556"/>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57" name="Shape 557"/>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cxnSp>
        <p:nvCxnSpPr>
          <p:cNvPr id="558" name="Shape 558"/>
          <p:cNvCxnSpPr>
            <a:stCxn id="559" idx="3"/>
            <a:endCxn id="554" idx="1"/>
          </p:cNvCxnSpPr>
          <p:nvPr/>
        </p:nvCxnSpPr>
        <p:spPr>
          <a:xfrm flipH="1" rot="-5400000">
            <a:off x="2428981" y="1301334"/>
            <a:ext cx="581699" cy="541500"/>
          </a:xfrm>
          <a:prstGeom prst="curvedConnector2">
            <a:avLst/>
          </a:prstGeom>
          <a:noFill/>
          <a:ln cap="flat" cmpd="sng" w="19050">
            <a:solidFill>
              <a:schemeClr val="dk2"/>
            </a:solidFill>
            <a:prstDash val="dot"/>
            <a:round/>
            <a:headEnd len="lg" w="lg" type="none"/>
            <a:tailEnd len="lg" w="lg" type="none"/>
          </a:ln>
        </p:spPr>
      </p:cxnSp>
      <p:cxnSp>
        <p:nvCxnSpPr>
          <p:cNvPr id="560" name="Shape 560"/>
          <p:cNvCxnSpPr>
            <a:stCxn id="559" idx="3"/>
            <a:endCxn id="548" idx="1"/>
          </p:cNvCxnSpPr>
          <p:nvPr/>
        </p:nvCxnSpPr>
        <p:spPr>
          <a:xfrm>
            <a:off x="2449202" y="1280591"/>
            <a:ext cx="1817100" cy="600"/>
          </a:xfrm>
          <a:prstGeom prst="curvedConnector3">
            <a:avLst>
              <a:gd fmla="val 50000" name="adj1"/>
            </a:avLst>
          </a:prstGeom>
          <a:noFill/>
          <a:ln cap="flat" cmpd="sng" w="19050">
            <a:solidFill>
              <a:schemeClr val="dk2"/>
            </a:solidFill>
            <a:prstDash val="dot"/>
            <a:round/>
            <a:headEnd len="lg" w="lg" type="none"/>
            <a:tailEnd len="lg" w="lg" type="none"/>
          </a:ln>
        </p:spPr>
      </p:cxnSp>
      <p:sp>
        <p:nvSpPr>
          <p:cNvPr id="561" name="Shape 561"/>
          <p:cNvSpPr/>
          <p:nvPr/>
        </p:nvSpPr>
        <p:spPr>
          <a:xfrm>
            <a:off x="2499893" y="636605"/>
            <a:ext cx="3498359" cy="802806"/>
          </a:xfrm>
          <a:custGeom>
            <a:pathLst>
              <a:path extrusionOk="0" h="36065" w="157159">
                <a:moveTo>
                  <a:pt x="157159" y="36065"/>
                </a:moveTo>
                <a:cubicBezTo>
                  <a:pt x="147090" y="30087"/>
                  <a:pt x="122942" y="1770"/>
                  <a:pt x="96749" y="197"/>
                </a:cubicBezTo>
                <a:cubicBezTo>
                  <a:pt x="70555" y="-1376"/>
                  <a:pt x="16124" y="22221"/>
                  <a:pt x="0" y="26626"/>
                </a:cubicBezTo>
              </a:path>
            </a:pathLst>
          </a:custGeom>
          <a:noFill/>
          <a:ln cap="flat" cmpd="sng" w="19050">
            <a:solidFill>
              <a:schemeClr val="dk2"/>
            </a:solidFill>
            <a:prstDash val="dot"/>
            <a:round/>
            <a:headEnd len="lg" w="lg" type="none"/>
            <a:tailEnd len="lg" w="lg" type="none"/>
          </a:ln>
        </p:spPr>
      </p:sp>
      <p:cxnSp>
        <p:nvCxnSpPr>
          <p:cNvPr id="562" name="Shape 562"/>
          <p:cNvCxnSpPr>
            <a:stCxn id="554" idx="3"/>
            <a:endCxn id="548" idx="1"/>
          </p:cNvCxnSpPr>
          <p:nvPr/>
        </p:nvCxnSpPr>
        <p:spPr>
          <a:xfrm flipH="1" rot="10800000">
            <a:off x="3732640" y="1281234"/>
            <a:ext cx="533700" cy="581700"/>
          </a:xfrm>
          <a:prstGeom prst="curvedConnector3">
            <a:avLst>
              <a:gd fmla="val 49996" name="adj1"/>
            </a:avLst>
          </a:prstGeom>
          <a:noFill/>
          <a:ln cap="flat" cmpd="sng" w="19050">
            <a:solidFill>
              <a:schemeClr val="dk2"/>
            </a:solidFill>
            <a:prstDash val="dot"/>
            <a:round/>
            <a:headEnd len="lg" w="lg" type="none"/>
            <a:tailEnd len="lg" w="lg" type="none"/>
          </a:ln>
        </p:spPr>
      </p:cxnSp>
      <p:cxnSp>
        <p:nvCxnSpPr>
          <p:cNvPr id="563" name="Shape 563"/>
          <p:cNvCxnSpPr>
            <a:stCxn id="548" idx="3"/>
            <a:endCxn id="535" idx="1"/>
          </p:cNvCxnSpPr>
          <p:nvPr/>
        </p:nvCxnSpPr>
        <p:spPr>
          <a:xfrm>
            <a:off x="5008361" y="1281191"/>
            <a:ext cx="572400" cy="589800"/>
          </a:xfrm>
          <a:prstGeom prst="curvedConnector3">
            <a:avLst>
              <a:gd fmla="val 49999" name="adj1"/>
            </a:avLst>
          </a:prstGeom>
          <a:noFill/>
          <a:ln cap="flat" cmpd="sng" w="19050">
            <a:solidFill>
              <a:schemeClr val="dk2"/>
            </a:solidFill>
            <a:prstDash val="dot"/>
            <a:round/>
            <a:headEnd len="lg" w="lg" type="none"/>
            <a:tailEnd len="lg" w="lg" type="none"/>
          </a:ln>
        </p:spPr>
      </p:cxnSp>
      <p:cxnSp>
        <p:nvCxnSpPr>
          <p:cNvPr id="564" name="Shape 564"/>
          <p:cNvCxnSpPr>
            <a:stCxn id="535" idx="3"/>
            <a:endCxn id="542" idx="1"/>
          </p:cNvCxnSpPr>
          <p:nvPr/>
        </p:nvCxnSpPr>
        <p:spPr>
          <a:xfrm flipH="1" rot="10800000">
            <a:off x="6322814" y="1281236"/>
            <a:ext cx="563099" cy="589800"/>
          </a:xfrm>
          <a:prstGeom prst="curvedConnector3">
            <a:avLst>
              <a:gd fmla="val 49990" name="adj1"/>
            </a:avLst>
          </a:prstGeom>
          <a:noFill/>
          <a:ln cap="flat" cmpd="sng" w="19050">
            <a:solidFill>
              <a:schemeClr val="dk2"/>
            </a:solidFill>
            <a:prstDash val="dot"/>
            <a:round/>
            <a:headEnd len="lg" w="lg" type="none"/>
            <a:tailEnd len="lg" w="lg" type="none"/>
          </a:ln>
        </p:spPr>
      </p:cxnSp>
      <p:sp>
        <p:nvSpPr>
          <p:cNvPr id="565" name="Shape 565"/>
          <p:cNvSpPr/>
          <p:nvPr/>
        </p:nvSpPr>
        <p:spPr>
          <a:xfrm flipH="1">
            <a:off x="3507867" y="615294"/>
            <a:ext cx="3325091" cy="802806"/>
          </a:xfrm>
          <a:custGeom>
            <a:pathLst>
              <a:path extrusionOk="0" h="36065" w="157159">
                <a:moveTo>
                  <a:pt x="157159" y="36065"/>
                </a:moveTo>
                <a:cubicBezTo>
                  <a:pt x="147090" y="30087"/>
                  <a:pt x="122942" y="1770"/>
                  <a:pt x="96749" y="197"/>
                </a:cubicBezTo>
                <a:cubicBezTo>
                  <a:pt x="70555" y="-1376"/>
                  <a:pt x="16124" y="22221"/>
                  <a:pt x="0" y="26626"/>
                </a:cubicBezTo>
              </a:path>
            </a:pathLst>
          </a:custGeom>
          <a:noFill/>
          <a:ln cap="flat" cmpd="sng" w="19050">
            <a:solidFill>
              <a:schemeClr val="dk2"/>
            </a:solidFill>
            <a:prstDash val="dot"/>
            <a:round/>
            <a:headEnd len="lg" w="lg" type="none"/>
            <a:tailEnd len="lg" w="lg" type="none"/>
          </a:ln>
        </p:spPr>
      </p:sp>
      <p:cxnSp>
        <p:nvCxnSpPr>
          <p:cNvPr id="566" name="Shape 566"/>
          <p:cNvCxnSpPr>
            <a:stCxn id="548" idx="3"/>
            <a:endCxn id="542" idx="1"/>
          </p:cNvCxnSpPr>
          <p:nvPr/>
        </p:nvCxnSpPr>
        <p:spPr>
          <a:xfrm>
            <a:off x="5008361" y="1281191"/>
            <a:ext cx="1877399" cy="600"/>
          </a:xfrm>
          <a:prstGeom prst="curvedConnector3">
            <a:avLst>
              <a:gd fmla="val 50001" name="adj1"/>
            </a:avLst>
          </a:prstGeom>
          <a:noFill/>
          <a:ln cap="flat" cmpd="sng" w="19050">
            <a:solidFill>
              <a:schemeClr val="dk2"/>
            </a:solidFill>
            <a:prstDash val="dot"/>
            <a:round/>
            <a:headEnd len="lg" w="lg" type="none"/>
            <a:tailEnd len="lg" w="lg" type="none"/>
          </a:ln>
        </p:spPr>
      </p:cxnSp>
      <p:pic>
        <p:nvPicPr>
          <p:cNvPr descr="1.png" id="567" name="Shape 567"/>
          <p:cNvPicPr preferRelativeResize="0"/>
          <p:nvPr/>
        </p:nvPicPr>
        <p:blipFill rotWithShape="1">
          <a:blip r:embed="rId7">
            <a:alphaModFix/>
          </a:blip>
          <a:srcRect b="0" l="0" r="0" t="0"/>
          <a:stretch/>
        </p:blipFill>
        <p:spPr>
          <a:xfrm>
            <a:off x="1707036" y="910171"/>
            <a:ext cx="742059" cy="742059"/>
          </a:xfrm>
          <a:prstGeom prst="rect">
            <a:avLst/>
          </a:prstGeom>
          <a:noFill/>
          <a:ln>
            <a:noFill/>
          </a:ln>
        </p:spPr>
      </p:pic>
      <p:sp>
        <p:nvSpPr>
          <p:cNvPr id="568" name="Shape 568"/>
          <p:cNvSpPr/>
          <p:nvPr/>
        </p:nvSpPr>
        <p:spPr>
          <a:xfrm>
            <a:off x="1707025" y="910161"/>
            <a:ext cx="742200" cy="742200"/>
          </a:xfrm>
          <a:prstGeom prst="roundRect">
            <a:avLst>
              <a:gd fmla="val 16667" name="adj"/>
            </a:avLst>
          </a:prstGeom>
          <a:noFill/>
          <a:ln cap="flat" cmpd="sng" w="114300">
            <a:solidFill>
              <a:srgbClr val="8E7CC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69" name="Shape 569"/>
          <p:cNvSpPr/>
          <p:nvPr/>
        </p:nvSpPr>
        <p:spPr>
          <a:xfrm>
            <a:off x="1529996" y="1328691"/>
            <a:ext cx="486300" cy="660899"/>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70" name="Shape 570"/>
          <p:cNvSpPr txBox="1"/>
          <p:nvPr/>
        </p:nvSpPr>
        <p:spPr>
          <a:xfrm>
            <a:off x="1575587" y="1366651"/>
            <a:ext cx="395100" cy="5850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 name="Shape 574"/>
        <p:cNvGrpSpPr/>
        <p:nvPr/>
      </p:nvGrpSpPr>
      <p:grpSpPr>
        <a:xfrm>
          <a:off x="0" y="0"/>
          <a:ext cx="0" cy="0"/>
          <a:chOff x="0" y="0"/>
          <a:chExt cx="0" cy="0"/>
        </a:xfrm>
      </p:grpSpPr>
      <p:grpSp>
        <p:nvGrpSpPr>
          <p:cNvPr id="575" name="Shape 575"/>
          <p:cNvGrpSpPr/>
          <p:nvPr/>
        </p:nvGrpSpPr>
        <p:grpSpPr>
          <a:xfrm>
            <a:off x="1664224" y="2794962"/>
            <a:ext cx="5980720" cy="1818280"/>
            <a:chOff x="1218858" y="430541"/>
            <a:chExt cx="6733528" cy="2047151"/>
          </a:xfrm>
        </p:grpSpPr>
        <p:grpSp>
          <p:nvGrpSpPr>
            <p:cNvPr id="576" name="Shape 576"/>
            <p:cNvGrpSpPr/>
            <p:nvPr/>
          </p:nvGrpSpPr>
          <p:grpSpPr>
            <a:xfrm>
              <a:off x="1218858" y="430541"/>
              <a:ext cx="6733528" cy="2047151"/>
              <a:chOff x="5639775" y="1309675"/>
              <a:chExt cx="1510200" cy="2052900"/>
            </a:xfrm>
          </p:grpSpPr>
          <p:sp>
            <p:nvSpPr>
              <p:cNvPr id="577" name="Shape 577"/>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78" name="Shape 578"/>
              <p:cNvSpPr txBox="1"/>
              <p:nvPr/>
            </p:nvSpPr>
            <p:spPr>
              <a:xfrm>
                <a:off x="5681309" y="1427564"/>
                <a:ext cx="277800" cy="18171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EFEFEF"/>
                    </a:solidFill>
                    <a:latin typeface="Proxima Nova"/>
                    <a:ea typeface="Proxima Nova"/>
                    <a:cs typeface="Proxima Nova"/>
                    <a:sym typeface="Proxima Nova"/>
                  </a:rPr>
                  <a:t>Blockchain</a:t>
                </a:r>
              </a:p>
              <a:p>
                <a:pPr lvl="0" rtl="0">
                  <a:spcBef>
                    <a:spcPts val="0"/>
                  </a:spcBef>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None/>
                </a:pPr>
                <a:r>
                  <a:t/>
                </a:r>
                <a:endParaRPr>
                  <a:solidFill>
                    <a:srgbClr val="EFEFEF"/>
                  </a:solidFill>
                  <a:latin typeface="Proxima Nova"/>
                  <a:ea typeface="Proxima Nova"/>
                  <a:cs typeface="Proxima Nova"/>
                  <a:sym typeface="Proxima Nova"/>
                </a:endParaRPr>
              </a:p>
              <a:p>
                <a:pPr lvl="0" rtl="0">
                  <a:spcBef>
                    <a:spcPts val="0"/>
                  </a:spcBef>
                  <a:buNone/>
                </a:pPr>
                <a:r>
                  <a:t/>
                </a:r>
                <a:endParaRPr>
                  <a:solidFill>
                    <a:srgbClr val="EFEFEF"/>
                  </a:solidFill>
                  <a:latin typeface="Proxima Nova"/>
                  <a:ea typeface="Proxima Nova"/>
                  <a:cs typeface="Proxima Nova"/>
                  <a:sym typeface="Proxima Nova"/>
                </a:endParaRPr>
              </a:p>
            </p:txBody>
          </p:sp>
        </p:grpSp>
        <p:sp>
          <p:nvSpPr>
            <p:cNvPr id="579" name="Shape 579"/>
            <p:cNvSpPr txBox="1"/>
            <p:nvPr/>
          </p:nvSpPr>
          <p:spPr>
            <a:xfrm>
              <a:off x="2506725" y="548125"/>
              <a:ext cx="12387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None/>
              </a:pPr>
              <a:r>
                <a:t/>
              </a:r>
              <a:endParaRPr>
                <a:solidFill>
                  <a:srgbClr val="EFEFEF"/>
                </a:solidFill>
                <a:latin typeface="Proxima Nova"/>
                <a:ea typeface="Proxima Nova"/>
                <a:cs typeface="Proxima Nova"/>
                <a:sym typeface="Proxima Nova"/>
              </a:endParaRPr>
            </a:p>
          </p:txBody>
        </p:sp>
        <p:sp>
          <p:nvSpPr>
            <p:cNvPr id="580" name="Shape 580"/>
            <p:cNvSpPr txBox="1"/>
            <p:nvPr/>
          </p:nvSpPr>
          <p:spPr>
            <a:xfrm>
              <a:off x="3573525" y="548125"/>
              <a:ext cx="1238700" cy="1812000"/>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EFEFEF"/>
                </a:solidFill>
                <a:latin typeface="Proxima Nova"/>
                <a:ea typeface="Proxima Nova"/>
                <a:cs typeface="Proxima Nova"/>
                <a:sym typeface="Proxima Nova"/>
              </a:endParaRP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None/>
              </a:pPr>
              <a:r>
                <a:t/>
              </a:r>
              <a:endParaRPr b="1">
                <a:solidFill>
                  <a:srgbClr val="EFEFEF"/>
                </a:solidFill>
                <a:latin typeface="Proxima Nova"/>
                <a:ea typeface="Proxima Nova"/>
                <a:cs typeface="Proxima Nova"/>
                <a:sym typeface="Proxima Nova"/>
              </a:endParaRPr>
            </a:p>
          </p:txBody>
        </p:sp>
        <p:sp>
          <p:nvSpPr>
            <p:cNvPr id="581" name="Shape 581"/>
            <p:cNvSpPr txBox="1"/>
            <p:nvPr/>
          </p:nvSpPr>
          <p:spPr>
            <a:xfrm>
              <a:off x="4640325" y="548125"/>
              <a:ext cx="12387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None/>
              </a:pPr>
              <a:r>
                <a:t/>
              </a:r>
              <a:endParaRPr>
                <a:solidFill>
                  <a:srgbClr val="EFEFEF"/>
                </a:solidFill>
                <a:latin typeface="Proxima Nova"/>
                <a:ea typeface="Proxima Nova"/>
                <a:cs typeface="Proxima Nova"/>
                <a:sym typeface="Proxima Nova"/>
              </a:endParaRPr>
            </a:p>
          </p:txBody>
        </p:sp>
        <p:sp>
          <p:nvSpPr>
            <p:cNvPr id="582" name="Shape 582"/>
            <p:cNvSpPr txBox="1"/>
            <p:nvPr/>
          </p:nvSpPr>
          <p:spPr>
            <a:xfrm>
              <a:off x="5707137" y="548138"/>
              <a:ext cx="2152200" cy="1812000"/>
            </a:xfrm>
            <a:prstGeom prst="rect">
              <a:avLst/>
            </a:prstGeom>
            <a:noFill/>
            <a:ln>
              <a:noFill/>
            </a:ln>
          </p:spPr>
          <p:txBody>
            <a:bodyPr anchorCtr="0" anchor="t" bIns="91425" lIns="91425" rIns="91425" tIns="91425">
              <a:noAutofit/>
            </a:bodyPr>
            <a:lstStyle/>
            <a:p>
              <a:pPr lvl="0" rtl="0">
                <a:spcBef>
                  <a:spcPts val="0"/>
                </a:spcBef>
                <a:buNone/>
              </a:pPr>
              <a:r>
                <a:t/>
              </a:r>
              <a:endParaRPr b="1">
                <a:solidFill>
                  <a:srgbClr val="EFEFEF"/>
                </a:solidFill>
                <a:latin typeface="Proxima Nova"/>
                <a:ea typeface="Proxima Nova"/>
                <a:cs typeface="Proxima Nova"/>
                <a:sym typeface="Proxima Nova"/>
              </a:endParaRP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Clr>
                  <a:schemeClr val="dk1"/>
                </a:buClr>
                <a:buFont typeface="Arial"/>
                <a:buNone/>
              </a:pPr>
              <a:r>
                <a:rPr lang="en">
                  <a:solidFill>
                    <a:srgbClr val="EFEFEF"/>
                  </a:solidFill>
                  <a:latin typeface="Proxima Nova"/>
                  <a:ea typeface="Proxima Nova"/>
                  <a:cs typeface="Proxima Nova"/>
                  <a:sym typeface="Proxima Nova"/>
                </a:rPr>
                <a:t>computing</a:t>
              </a:r>
            </a:p>
            <a:p>
              <a:pPr lvl="0" rtl="0">
                <a:spcBef>
                  <a:spcPts val="0"/>
                </a:spcBef>
                <a:buNone/>
              </a:pPr>
              <a:r>
                <a:rPr lang="en">
                  <a:solidFill>
                    <a:srgbClr val="EFEFEF"/>
                  </a:solidFill>
                  <a:latin typeface="Proxima Nova"/>
                  <a:ea typeface="Proxima Nova"/>
                  <a:cs typeface="Proxima Nova"/>
                  <a:sym typeface="Proxima Nova"/>
                </a:rPr>
                <a:t>computing</a:t>
              </a:r>
            </a:p>
            <a:p>
              <a:pPr lvl="0" rtl="0">
                <a:spcBef>
                  <a:spcPts val="0"/>
                </a:spcBef>
                <a:buNone/>
              </a:pPr>
              <a:r>
                <a:t/>
              </a:r>
              <a:endParaRPr b="1">
                <a:solidFill>
                  <a:srgbClr val="E06666"/>
                </a:solidFill>
                <a:latin typeface="Proxima Nova"/>
                <a:ea typeface="Proxima Nova"/>
                <a:cs typeface="Proxima Nova"/>
                <a:sym typeface="Proxima Nova"/>
              </a:endParaRPr>
            </a:p>
            <a:p>
              <a:pPr lvl="0" rtl="0">
                <a:spcBef>
                  <a:spcPts val="0"/>
                </a:spcBef>
                <a:buNone/>
              </a:pPr>
              <a:r>
                <a:rPr b="1" lang="en">
                  <a:solidFill>
                    <a:srgbClr val="E06666"/>
                  </a:solidFill>
                  <a:latin typeface="Proxima Nova"/>
                  <a:ea typeface="Proxima Nova"/>
                  <a:cs typeface="Proxima Nova"/>
                  <a:sym typeface="Proxima Nova"/>
                </a:rPr>
                <a:t>Did User A type XYZ?</a:t>
              </a:r>
            </a:p>
          </p:txBody>
        </p:sp>
      </p:grpSp>
      <p:sp>
        <p:nvSpPr>
          <p:cNvPr id="583" name="Shape 583"/>
          <p:cNvSpPr txBox="1"/>
          <p:nvPr/>
        </p:nvSpPr>
        <p:spPr>
          <a:xfrm>
            <a:off x="1831738" y="530262"/>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84" name="Shape 584"/>
          <p:cNvSpPr txBox="1"/>
          <p:nvPr/>
        </p:nvSpPr>
        <p:spPr>
          <a:xfrm>
            <a:off x="3174711" y="981989"/>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85" name="Shape 585"/>
          <p:cNvSpPr txBox="1"/>
          <p:nvPr/>
        </p:nvSpPr>
        <p:spPr>
          <a:xfrm>
            <a:off x="4421710" y="2028171"/>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86" name="Shape 586"/>
          <p:cNvSpPr txBox="1"/>
          <p:nvPr/>
        </p:nvSpPr>
        <p:spPr>
          <a:xfrm>
            <a:off x="5725361" y="981989"/>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sp>
        <p:nvSpPr>
          <p:cNvPr id="587" name="Shape 587"/>
          <p:cNvSpPr txBox="1"/>
          <p:nvPr/>
        </p:nvSpPr>
        <p:spPr>
          <a:xfrm>
            <a:off x="7033341" y="530262"/>
            <a:ext cx="745800" cy="262500"/>
          </a:xfrm>
          <a:prstGeom prst="rect">
            <a:avLst/>
          </a:prstGeom>
          <a:noFill/>
          <a:ln>
            <a:noFill/>
          </a:ln>
        </p:spPr>
        <p:txBody>
          <a:bodyPr anchorCtr="0" anchor="t" bIns="91425" lIns="91425" rIns="91425" tIns="91425">
            <a:noAutofit/>
          </a:bodyPr>
          <a:lstStyle/>
          <a:p>
            <a:pPr lvl="0" rtl="0">
              <a:spcBef>
                <a:spcPts val="0"/>
              </a:spcBef>
              <a:buNone/>
            </a:pPr>
            <a:r>
              <a:rPr lang="en"/>
              <a:t>Yes!</a:t>
            </a:r>
          </a:p>
        </p:txBody>
      </p:sp>
      <p:grpSp>
        <p:nvGrpSpPr>
          <p:cNvPr id="588" name="Shape 588"/>
          <p:cNvGrpSpPr/>
          <p:nvPr/>
        </p:nvGrpSpPr>
        <p:grpSpPr>
          <a:xfrm>
            <a:off x="5288775" y="1500007"/>
            <a:ext cx="1034038" cy="1077362"/>
            <a:chOff x="4588843" y="3661937"/>
            <a:chExt cx="1161319" cy="1209975"/>
          </a:xfrm>
        </p:grpSpPr>
        <p:pic>
          <p:nvPicPr>
            <p:cNvPr descr="IxVOuHyA.jpg" id="589" name="Shape 589"/>
            <p:cNvPicPr preferRelativeResize="0"/>
            <p:nvPr/>
          </p:nvPicPr>
          <p:blipFill>
            <a:blip r:embed="rId3">
              <a:alphaModFix/>
            </a:blip>
            <a:stretch>
              <a:fillRect/>
            </a:stretch>
          </p:blipFill>
          <p:spPr>
            <a:xfrm>
              <a:off x="4931500" y="3676675"/>
              <a:ext cx="803924" cy="803924"/>
            </a:xfrm>
            <a:prstGeom prst="rect">
              <a:avLst/>
            </a:prstGeom>
            <a:noFill/>
            <a:ln cap="flat" cmpd="sng" w="9525">
              <a:solidFill>
                <a:srgbClr val="E06666"/>
              </a:solidFill>
              <a:prstDash val="solid"/>
              <a:round/>
              <a:headEnd len="med" w="med" type="none"/>
              <a:tailEnd len="med" w="med" type="none"/>
            </a:ln>
          </p:spPr>
        </p:pic>
        <p:sp>
          <p:nvSpPr>
            <p:cNvPr id="590" name="Shape 590"/>
            <p:cNvSpPr/>
            <p:nvPr/>
          </p:nvSpPr>
          <p:spPr>
            <a:xfrm>
              <a:off x="4916762" y="3661937"/>
              <a:ext cx="833400" cy="833400"/>
            </a:xfrm>
            <a:prstGeom prst="roundRect">
              <a:avLst>
                <a:gd fmla="val 16667" name="adj"/>
              </a:avLst>
            </a:prstGeom>
            <a:noFill/>
            <a:ln cap="flat" cmpd="sng" w="114300">
              <a:solidFill>
                <a:srgbClr val="E0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591" name="Shape 591"/>
            <p:cNvGrpSpPr/>
            <p:nvPr/>
          </p:nvGrpSpPr>
          <p:grpSpPr>
            <a:xfrm>
              <a:off x="4588843" y="4129584"/>
              <a:ext cx="546088" cy="742328"/>
              <a:chOff x="5639775" y="1309675"/>
              <a:chExt cx="1510200" cy="2052900"/>
            </a:xfrm>
          </p:grpSpPr>
          <p:sp>
            <p:nvSpPr>
              <p:cNvPr id="592" name="Shape 592"/>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593" name="Shape 593"/>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grpSp>
        <p:nvGrpSpPr>
          <p:cNvPr id="594" name="Shape 594"/>
          <p:cNvGrpSpPr/>
          <p:nvPr/>
        </p:nvGrpSpPr>
        <p:grpSpPr>
          <a:xfrm>
            <a:off x="6647926" y="910161"/>
            <a:ext cx="979935" cy="1061156"/>
            <a:chOff x="6923993" y="3661937"/>
            <a:chExt cx="1100556" cy="1191775"/>
          </a:xfrm>
        </p:grpSpPr>
        <p:grpSp>
          <p:nvGrpSpPr>
            <p:cNvPr id="595" name="Shape 595"/>
            <p:cNvGrpSpPr/>
            <p:nvPr/>
          </p:nvGrpSpPr>
          <p:grpSpPr>
            <a:xfrm>
              <a:off x="7191150" y="3661937"/>
              <a:ext cx="833400" cy="833400"/>
              <a:chOff x="6855400" y="2731387"/>
              <a:chExt cx="833400" cy="833400"/>
            </a:xfrm>
          </p:grpSpPr>
          <p:pic>
            <p:nvPicPr>
              <p:cNvPr descr="AntonieSQ.jpg" id="596" name="Shape 596"/>
              <p:cNvPicPr preferRelativeResize="0"/>
              <p:nvPr/>
            </p:nvPicPr>
            <p:blipFill>
              <a:blip r:embed="rId4">
                <a:alphaModFix/>
              </a:blip>
              <a:stretch>
                <a:fillRect/>
              </a:stretch>
            </p:blipFill>
            <p:spPr>
              <a:xfrm>
                <a:off x="6884900" y="2760900"/>
                <a:ext cx="774400" cy="774400"/>
              </a:xfrm>
              <a:prstGeom prst="rect">
                <a:avLst/>
              </a:prstGeom>
              <a:noFill/>
              <a:ln cap="flat" cmpd="sng" w="9525">
                <a:solidFill>
                  <a:srgbClr val="3C78D8"/>
                </a:solidFill>
                <a:prstDash val="solid"/>
                <a:round/>
                <a:headEnd len="med" w="med" type="none"/>
                <a:tailEnd len="med" w="med" type="none"/>
              </a:ln>
            </p:spPr>
          </p:pic>
          <p:sp>
            <p:nvSpPr>
              <p:cNvPr id="597" name="Shape 597"/>
              <p:cNvSpPr/>
              <p:nvPr/>
            </p:nvSpPr>
            <p:spPr>
              <a:xfrm>
                <a:off x="6855400" y="2731387"/>
                <a:ext cx="833400" cy="833400"/>
              </a:xfrm>
              <a:prstGeom prst="roundRect">
                <a:avLst>
                  <a:gd fmla="val 16667" name="adj"/>
                </a:avLst>
              </a:prstGeom>
              <a:noFill/>
              <a:ln cap="flat" cmpd="sng" w="114300">
                <a:solidFill>
                  <a:srgbClr val="3C78D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98" name="Shape 598"/>
            <p:cNvGrpSpPr/>
            <p:nvPr/>
          </p:nvGrpSpPr>
          <p:grpSpPr>
            <a:xfrm>
              <a:off x="6923993" y="4111384"/>
              <a:ext cx="546088" cy="742328"/>
              <a:chOff x="5639775" y="1309675"/>
              <a:chExt cx="1510200" cy="2052900"/>
            </a:xfrm>
          </p:grpSpPr>
          <p:sp>
            <p:nvSpPr>
              <p:cNvPr id="599" name="Shape 599"/>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600" name="Shape 600"/>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grpSp>
        <p:nvGrpSpPr>
          <p:cNvPr id="601" name="Shape 601"/>
          <p:cNvGrpSpPr/>
          <p:nvPr/>
        </p:nvGrpSpPr>
        <p:grpSpPr>
          <a:xfrm>
            <a:off x="4119992" y="910161"/>
            <a:ext cx="888380" cy="1120301"/>
            <a:chOff x="3455168" y="3362562"/>
            <a:chExt cx="997731" cy="1258200"/>
          </a:xfrm>
        </p:grpSpPr>
        <p:pic>
          <p:nvPicPr>
            <p:cNvPr descr="11e2654.jpg" id="602" name="Shape 602"/>
            <p:cNvPicPr preferRelativeResize="0"/>
            <p:nvPr/>
          </p:nvPicPr>
          <p:blipFill>
            <a:blip r:embed="rId5">
              <a:alphaModFix/>
            </a:blip>
            <a:stretch>
              <a:fillRect/>
            </a:stretch>
          </p:blipFill>
          <p:spPr>
            <a:xfrm>
              <a:off x="3619500" y="3362575"/>
              <a:ext cx="833400" cy="833400"/>
            </a:xfrm>
            <a:prstGeom prst="rect">
              <a:avLst/>
            </a:prstGeom>
            <a:noFill/>
            <a:ln>
              <a:noFill/>
            </a:ln>
          </p:spPr>
        </p:pic>
        <p:sp>
          <p:nvSpPr>
            <p:cNvPr id="603" name="Shape 603"/>
            <p:cNvSpPr/>
            <p:nvPr/>
          </p:nvSpPr>
          <p:spPr>
            <a:xfrm>
              <a:off x="3619487" y="3362562"/>
              <a:ext cx="833400" cy="833400"/>
            </a:xfrm>
            <a:prstGeom prst="roundRect">
              <a:avLst>
                <a:gd fmla="val 16667" name="adj"/>
              </a:avLst>
            </a:prstGeom>
            <a:noFill/>
            <a:ln cap="flat" cmpd="sng" w="114300">
              <a:solidFill>
                <a:srgbClr val="93C47D"/>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604" name="Shape 604"/>
            <p:cNvGrpSpPr/>
            <p:nvPr/>
          </p:nvGrpSpPr>
          <p:grpSpPr>
            <a:xfrm>
              <a:off x="3455168" y="3878434"/>
              <a:ext cx="546088" cy="742328"/>
              <a:chOff x="5639775" y="1309675"/>
              <a:chExt cx="1510200" cy="2052900"/>
            </a:xfrm>
          </p:grpSpPr>
          <p:sp>
            <p:nvSpPr>
              <p:cNvPr id="605" name="Shape 605"/>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606" name="Shape 606"/>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grpSp>
        <p:nvGrpSpPr>
          <p:cNvPr id="607" name="Shape 607"/>
          <p:cNvGrpSpPr/>
          <p:nvPr/>
        </p:nvGrpSpPr>
        <p:grpSpPr>
          <a:xfrm>
            <a:off x="2836447" y="1485946"/>
            <a:ext cx="896193" cy="1091422"/>
            <a:chOff x="2321493" y="3773971"/>
            <a:chExt cx="1006506" cy="1225766"/>
          </a:xfrm>
        </p:grpSpPr>
        <p:pic>
          <p:nvPicPr>
            <p:cNvPr descr="3777579.jpg" id="608" name="Shape 608"/>
            <p:cNvPicPr preferRelativeResize="0"/>
            <p:nvPr/>
          </p:nvPicPr>
          <p:blipFill>
            <a:blip r:embed="rId6">
              <a:alphaModFix/>
            </a:blip>
            <a:stretch>
              <a:fillRect/>
            </a:stretch>
          </p:blipFill>
          <p:spPr>
            <a:xfrm>
              <a:off x="2509349" y="3773971"/>
              <a:ext cx="803925" cy="846802"/>
            </a:xfrm>
            <a:prstGeom prst="rect">
              <a:avLst/>
            </a:prstGeom>
            <a:noFill/>
            <a:ln>
              <a:noFill/>
            </a:ln>
          </p:spPr>
        </p:pic>
        <p:sp>
          <p:nvSpPr>
            <p:cNvPr id="609" name="Shape 609"/>
            <p:cNvSpPr/>
            <p:nvPr/>
          </p:nvSpPr>
          <p:spPr>
            <a:xfrm>
              <a:off x="2494600" y="3780662"/>
              <a:ext cx="833400" cy="833400"/>
            </a:xfrm>
            <a:prstGeom prst="roundRect">
              <a:avLst>
                <a:gd fmla="val 16667" name="adj"/>
              </a:avLst>
            </a:prstGeom>
            <a:noFill/>
            <a:ln cap="flat" cmpd="sng" w="114300">
              <a:solidFill>
                <a:srgbClr val="E6913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610" name="Shape 610"/>
            <p:cNvGrpSpPr/>
            <p:nvPr/>
          </p:nvGrpSpPr>
          <p:grpSpPr>
            <a:xfrm>
              <a:off x="2321493" y="4257409"/>
              <a:ext cx="546088" cy="742328"/>
              <a:chOff x="5639775" y="1309675"/>
              <a:chExt cx="1510200" cy="2052900"/>
            </a:xfrm>
          </p:grpSpPr>
          <p:sp>
            <p:nvSpPr>
              <p:cNvPr id="611" name="Shape 611"/>
              <p:cNvSpPr/>
              <p:nvPr/>
            </p:nvSpPr>
            <p:spPr>
              <a:xfrm>
                <a:off x="5639775" y="1309675"/>
                <a:ext cx="1510200" cy="2052900"/>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612" name="Shape 612"/>
              <p:cNvSpPr txBox="1"/>
              <p:nvPr/>
            </p:nvSpPr>
            <p:spPr>
              <a:xfrm>
                <a:off x="5781375" y="1427575"/>
                <a:ext cx="1227000" cy="18171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grpSp>
      </p:grpSp>
      <p:cxnSp>
        <p:nvCxnSpPr>
          <p:cNvPr id="613" name="Shape 613"/>
          <p:cNvCxnSpPr>
            <a:stCxn id="614" idx="3"/>
            <a:endCxn id="609" idx="1"/>
          </p:cNvCxnSpPr>
          <p:nvPr/>
        </p:nvCxnSpPr>
        <p:spPr>
          <a:xfrm flipH="1" rot="-5400000">
            <a:off x="2428981" y="1301334"/>
            <a:ext cx="581699" cy="541500"/>
          </a:xfrm>
          <a:prstGeom prst="curvedConnector2">
            <a:avLst/>
          </a:prstGeom>
          <a:noFill/>
          <a:ln cap="flat" cmpd="sng" w="19050">
            <a:solidFill>
              <a:schemeClr val="dk2"/>
            </a:solidFill>
            <a:prstDash val="dot"/>
            <a:round/>
            <a:headEnd len="lg" w="lg" type="none"/>
            <a:tailEnd len="lg" w="lg" type="none"/>
          </a:ln>
        </p:spPr>
      </p:cxnSp>
      <p:cxnSp>
        <p:nvCxnSpPr>
          <p:cNvPr id="615" name="Shape 615"/>
          <p:cNvCxnSpPr>
            <a:stCxn id="614" idx="3"/>
            <a:endCxn id="603" idx="1"/>
          </p:cNvCxnSpPr>
          <p:nvPr/>
        </p:nvCxnSpPr>
        <p:spPr>
          <a:xfrm>
            <a:off x="2449202" y="1280591"/>
            <a:ext cx="1817100" cy="600"/>
          </a:xfrm>
          <a:prstGeom prst="curvedConnector3">
            <a:avLst>
              <a:gd fmla="val 50000" name="adj1"/>
            </a:avLst>
          </a:prstGeom>
          <a:noFill/>
          <a:ln cap="flat" cmpd="sng" w="19050">
            <a:solidFill>
              <a:schemeClr val="dk2"/>
            </a:solidFill>
            <a:prstDash val="dot"/>
            <a:round/>
            <a:headEnd len="lg" w="lg" type="none"/>
            <a:tailEnd len="lg" w="lg" type="none"/>
          </a:ln>
        </p:spPr>
      </p:cxnSp>
      <p:sp>
        <p:nvSpPr>
          <p:cNvPr id="616" name="Shape 616"/>
          <p:cNvSpPr/>
          <p:nvPr/>
        </p:nvSpPr>
        <p:spPr>
          <a:xfrm>
            <a:off x="2499893" y="636605"/>
            <a:ext cx="3498359" cy="802806"/>
          </a:xfrm>
          <a:custGeom>
            <a:pathLst>
              <a:path extrusionOk="0" h="36065" w="157159">
                <a:moveTo>
                  <a:pt x="157159" y="36065"/>
                </a:moveTo>
                <a:cubicBezTo>
                  <a:pt x="147090" y="30087"/>
                  <a:pt x="122942" y="1770"/>
                  <a:pt x="96749" y="197"/>
                </a:cubicBezTo>
                <a:cubicBezTo>
                  <a:pt x="70555" y="-1376"/>
                  <a:pt x="16124" y="22221"/>
                  <a:pt x="0" y="26626"/>
                </a:cubicBezTo>
              </a:path>
            </a:pathLst>
          </a:custGeom>
          <a:noFill/>
          <a:ln cap="flat" cmpd="sng" w="19050">
            <a:solidFill>
              <a:schemeClr val="dk2"/>
            </a:solidFill>
            <a:prstDash val="dot"/>
            <a:round/>
            <a:headEnd len="lg" w="lg" type="none"/>
            <a:tailEnd len="lg" w="lg" type="none"/>
          </a:ln>
        </p:spPr>
      </p:sp>
      <p:cxnSp>
        <p:nvCxnSpPr>
          <p:cNvPr id="617" name="Shape 617"/>
          <p:cNvCxnSpPr>
            <a:stCxn id="609" idx="3"/>
            <a:endCxn id="603" idx="1"/>
          </p:cNvCxnSpPr>
          <p:nvPr/>
        </p:nvCxnSpPr>
        <p:spPr>
          <a:xfrm flipH="1" rot="10800000">
            <a:off x="3732640" y="1281234"/>
            <a:ext cx="533700" cy="581700"/>
          </a:xfrm>
          <a:prstGeom prst="curvedConnector3">
            <a:avLst>
              <a:gd fmla="val 49996" name="adj1"/>
            </a:avLst>
          </a:prstGeom>
          <a:noFill/>
          <a:ln cap="flat" cmpd="sng" w="19050">
            <a:solidFill>
              <a:schemeClr val="dk2"/>
            </a:solidFill>
            <a:prstDash val="dot"/>
            <a:round/>
            <a:headEnd len="lg" w="lg" type="none"/>
            <a:tailEnd len="lg" w="lg" type="none"/>
          </a:ln>
        </p:spPr>
      </p:cxnSp>
      <p:cxnSp>
        <p:nvCxnSpPr>
          <p:cNvPr id="618" name="Shape 618"/>
          <p:cNvCxnSpPr>
            <a:stCxn id="603" idx="3"/>
            <a:endCxn id="590" idx="1"/>
          </p:cNvCxnSpPr>
          <p:nvPr/>
        </p:nvCxnSpPr>
        <p:spPr>
          <a:xfrm>
            <a:off x="5008361" y="1281191"/>
            <a:ext cx="572400" cy="589800"/>
          </a:xfrm>
          <a:prstGeom prst="curvedConnector3">
            <a:avLst>
              <a:gd fmla="val 49999" name="adj1"/>
            </a:avLst>
          </a:prstGeom>
          <a:noFill/>
          <a:ln cap="flat" cmpd="sng" w="19050">
            <a:solidFill>
              <a:schemeClr val="dk2"/>
            </a:solidFill>
            <a:prstDash val="dot"/>
            <a:round/>
            <a:headEnd len="lg" w="lg" type="none"/>
            <a:tailEnd len="lg" w="lg" type="none"/>
          </a:ln>
        </p:spPr>
      </p:cxnSp>
      <p:cxnSp>
        <p:nvCxnSpPr>
          <p:cNvPr id="619" name="Shape 619"/>
          <p:cNvCxnSpPr>
            <a:stCxn id="590" idx="3"/>
            <a:endCxn id="597" idx="1"/>
          </p:cNvCxnSpPr>
          <p:nvPr/>
        </p:nvCxnSpPr>
        <p:spPr>
          <a:xfrm flipH="1" rot="10800000">
            <a:off x="6322814" y="1281236"/>
            <a:ext cx="563099" cy="589800"/>
          </a:xfrm>
          <a:prstGeom prst="curvedConnector3">
            <a:avLst>
              <a:gd fmla="val 49990" name="adj1"/>
            </a:avLst>
          </a:prstGeom>
          <a:noFill/>
          <a:ln cap="flat" cmpd="sng" w="19050">
            <a:solidFill>
              <a:schemeClr val="dk2"/>
            </a:solidFill>
            <a:prstDash val="dot"/>
            <a:round/>
            <a:headEnd len="lg" w="lg" type="none"/>
            <a:tailEnd len="lg" w="lg" type="none"/>
          </a:ln>
        </p:spPr>
      </p:cxnSp>
      <p:sp>
        <p:nvSpPr>
          <p:cNvPr id="620" name="Shape 620"/>
          <p:cNvSpPr/>
          <p:nvPr/>
        </p:nvSpPr>
        <p:spPr>
          <a:xfrm flipH="1">
            <a:off x="3507867" y="615294"/>
            <a:ext cx="3325091" cy="802806"/>
          </a:xfrm>
          <a:custGeom>
            <a:pathLst>
              <a:path extrusionOk="0" h="36065" w="157159">
                <a:moveTo>
                  <a:pt x="157159" y="36065"/>
                </a:moveTo>
                <a:cubicBezTo>
                  <a:pt x="147090" y="30087"/>
                  <a:pt x="122942" y="1770"/>
                  <a:pt x="96749" y="197"/>
                </a:cubicBezTo>
                <a:cubicBezTo>
                  <a:pt x="70555" y="-1376"/>
                  <a:pt x="16124" y="22221"/>
                  <a:pt x="0" y="26626"/>
                </a:cubicBezTo>
              </a:path>
            </a:pathLst>
          </a:custGeom>
          <a:noFill/>
          <a:ln cap="flat" cmpd="sng" w="19050">
            <a:solidFill>
              <a:schemeClr val="dk2"/>
            </a:solidFill>
            <a:prstDash val="dot"/>
            <a:round/>
            <a:headEnd len="lg" w="lg" type="none"/>
            <a:tailEnd len="lg" w="lg" type="none"/>
          </a:ln>
        </p:spPr>
      </p:sp>
      <p:cxnSp>
        <p:nvCxnSpPr>
          <p:cNvPr id="621" name="Shape 621"/>
          <p:cNvCxnSpPr>
            <a:stCxn id="603" idx="3"/>
            <a:endCxn id="597" idx="1"/>
          </p:cNvCxnSpPr>
          <p:nvPr/>
        </p:nvCxnSpPr>
        <p:spPr>
          <a:xfrm>
            <a:off x="5008361" y="1281191"/>
            <a:ext cx="1877399" cy="600"/>
          </a:xfrm>
          <a:prstGeom prst="curvedConnector3">
            <a:avLst>
              <a:gd fmla="val 50001" name="adj1"/>
            </a:avLst>
          </a:prstGeom>
          <a:noFill/>
          <a:ln cap="flat" cmpd="sng" w="19050">
            <a:solidFill>
              <a:schemeClr val="dk2"/>
            </a:solidFill>
            <a:prstDash val="dot"/>
            <a:round/>
            <a:headEnd len="lg" w="lg" type="none"/>
            <a:tailEnd len="lg" w="lg" type="none"/>
          </a:ln>
        </p:spPr>
      </p:cxnSp>
      <p:pic>
        <p:nvPicPr>
          <p:cNvPr descr="1.png" id="622" name="Shape 622"/>
          <p:cNvPicPr preferRelativeResize="0"/>
          <p:nvPr/>
        </p:nvPicPr>
        <p:blipFill rotWithShape="1">
          <a:blip r:embed="rId7">
            <a:alphaModFix/>
          </a:blip>
          <a:srcRect b="0" l="0" r="0" t="0"/>
          <a:stretch/>
        </p:blipFill>
        <p:spPr>
          <a:xfrm>
            <a:off x="1707036" y="910171"/>
            <a:ext cx="742059" cy="742059"/>
          </a:xfrm>
          <a:prstGeom prst="rect">
            <a:avLst/>
          </a:prstGeom>
          <a:noFill/>
          <a:ln>
            <a:noFill/>
          </a:ln>
        </p:spPr>
      </p:pic>
      <p:sp>
        <p:nvSpPr>
          <p:cNvPr id="623" name="Shape 623"/>
          <p:cNvSpPr/>
          <p:nvPr/>
        </p:nvSpPr>
        <p:spPr>
          <a:xfrm>
            <a:off x="1707025" y="910161"/>
            <a:ext cx="742200" cy="742200"/>
          </a:xfrm>
          <a:prstGeom prst="roundRect">
            <a:avLst>
              <a:gd fmla="val 16667" name="adj"/>
            </a:avLst>
          </a:prstGeom>
          <a:noFill/>
          <a:ln cap="flat" cmpd="sng" w="114300">
            <a:solidFill>
              <a:srgbClr val="8E7CC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24" name="Shape 624"/>
          <p:cNvSpPr/>
          <p:nvPr/>
        </p:nvSpPr>
        <p:spPr>
          <a:xfrm>
            <a:off x="1529996" y="1328691"/>
            <a:ext cx="486300" cy="660899"/>
          </a:xfrm>
          <a:prstGeom prst="roundRect">
            <a:avLst>
              <a:gd fmla="val 16667" name="adj"/>
            </a:avLst>
          </a:prstGeom>
          <a:solidFill>
            <a:srgbClr val="666666"/>
          </a:solidFill>
          <a:ln>
            <a:noFill/>
          </a:ln>
        </p:spPr>
        <p:txBody>
          <a:bodyPr anchorCtr="0" anchor="ctr" bIns="91425" lIns="91425" rIns="91425" tIns="91425">
            <a:noAutofit/>
          </a:bodyPr>
          <a:lstStyle/>
          <a:p>
            <a:pPr lvl="0">
              <a:spcBef>
                <a:spcPts val="0"/>
              </a:spcBef>
              <a:buNone/>
            </a:pPr>
            <a:r>
              <a:t/>
            </a:r>
            <a:endParaRPr/>
          </a:p>
        </p:txBody>
      </p:sp>
      <p:sp>
        <p:nvSpPr>
          <p:cNvPr id="625" name="Shape 625"/>
          <p:cNvSpPr txBox="1"/>
          <p:nvPr/>
        </p:nvSpPr>
        <p:spPr>
          <a:xfrm>
            <a:off x="1575587" y="1366651"/>
            <a:ext cx="395100" cy="585000"/>
          </a:xfrm>
          <a:prstGeom prst="rect">
            <a:avLst/>
          </a:prstGeom>
          <a:noFill/>
          <a:ln>
            <a:noFill/>
          </a:ln>
        </p:spPr>
        <p:txBody>
          <a:bodyPr anchorCtr="0" anchor="t" bIns="91425" lIns="91425" rIns="91425" tIns="91425">
            <a:noAutofit/>
          </a:bodyPr>
          <a:lstStyle/>
          <a:p>
            <a:pPr lvl="0" rtl="0">
              <a:spcBef>
                <a:spcPts val="0"/>
              </a:spcBef>
              <a:buNone/>
            </a:pPr>
            <a:r>
              <a:rPr b="1" lang="en" sz="600">
                <a:solidFill>
                  <a:srgbClr val="EFEFEF"/>
                </a:solidFill>
                <a:latin typeface="Proxima Nova"/>
                <a:ea typeface="Proxima Nova"/>
                <a:cs typeface="Proxima Nova"/>
                <a:sym typeface="Proxima Nova"/>
              </a:rPr>
              <a:t>Blockchain</a:t>
            </a:r>
          </a:p>
          <a:p>
            <a:pPr lvl="0" rtl="0">
              <a:spcBef>
                <a:spcPts val="0"/>
              </a:spcBef>
              <a:buNone/>
            </a:pPr>
            <a:r>
              <a:rPr lang="en" sz="600">
                <a:solidFill>
                  <a:srgbClr val="EFEFEF"/>
                </a:solidFill>
                <a:latin typeface="Proxima Nova"/>
                <a:ea typeface="Proxima Nova"/>
                <a:cs typeface="Proxima Nova"/>
                <a:sym typeface="Proxima Nova"/>
              </a:rPr>
              <a:t>transaction</a:t>
            </a:r>
          </a:p>
          <a:p>
            <a:pPr lvl="0" rtl="0">
              <a:spcBef>
                <a:spcPts val="0"/>
              </a:spcBef>
              <a:buNone/>
            </a:pPr>
            <a:r>
              <a:rPr lang="en" sz="600">
                <a:solidFill>
                  <a:srgbClr val="EFEFEF"/>
                </a:solidFill>
                <a:latin typeface="Proxima Nova"/>
                <a:ea typeface="Proxima Nova"/>
                <a:cs typeface="Proxima Nova"/>
                <a:sym typeface="Proxima Nova"/>
              </a:rPr>
              <a:t>transac</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sp>
        <p:nvSpPr>
          <p:cNvPr id="630" name="Shape 630"/>
          <p:cNvSpPr txBox="1"/>
          <p:nvPr/>
        </p:nvSpPr>
        <p:spPr>
          <a:xfrm>
            <a:off x="457200" y="1032700"/>
            <a:ext cx="8229600" cy="3740700"/>
          </a:xfrm>
          <a:prstGeom prst="rect">
            <a:avLst/>
          </a:prstGeom>
          <a:noFill/>
          <a:ln>
            <a:noFill/>
          </a:ln>
        </p:spPr>
        <p:txBody>
          <a:bodyPr anchorCtr="0" anchor="t" bIns="91425" lIns="91425" rIns="91425" tIns="91425">
            <a:noAutofit/>
          </a:bodyPr>
          <a:lstStyle/>
          <a:p>
            <a:pPr lvl="0" rtl="0">
              <a:spcBef>
                <a:spcPts val="600"/>
              </a:spcBef>
              <a:buNone/>
            </a:pPr>
            <a:r>
              <a:t/>
            </a:r>
            <a:endParaRPr b="1" sz="3000">
              <a:solidFill>
                <a:srgbClr val="5B595A"/>
              </a:solidFill>
              <a:latin typeface="Proxima Nova"/>
              <a:ea typeface="Proxima Nova"/>
              <a:cs typeface="Proxima Nova"/>
              <a:sym typeface="Proxima Nova"/>
            </a:endParaRPr>
          </a:p>
          <a:p>
            <a:pPr lvl="0" rtl="0">
              <a:spcBef>
                <a:spcPts val="600"/>
              </a:spcBef>
              <a:buNone/>
            </a:pPr>
            <a:r>
              <a:t/>
            </a:r>
            <a:endParaRPr b="1" sz="3000">
              <a:solidFill>
                <a:srgbClr val="5B595A"/>
              </a:solidFill>
              <a:latin typeface="Proxima Nova"/>
              <a:ea typeface="Proxima Nova"/>
              <a:cs typeface="Proxima Nova"/>
              <a:sym typeface="Proxima Nova"/>
            </a:endParaRPr>
          </a:p>
          <a:p>
            <a:pPr lvl="0" rtl="0">
              <a:spcBef>
                <a:spcPts val="600"/>
              </a:spcBef>
              <a:buNone/>
            </a:pPr>
            <a:r>
              <a:t/>
            </a:r>
            <a:endParaRPr b="1" sz="3000">
              <a:solidFill>
                <a:srgbClr val="5B595A"/>
              </a:solidFill>
              <a:latin typeface="Proxima Nova"/>
              <a:ea typeface="Proxima Nova"/>
              <a:cs typeface="Proxima Nova"/>
              <a:sym typeface="Proxima Nova"/>
            </a:endParaRPr>
          </a:p>
          <a:p>
            <a:pPr lvl="0" rtl="0">
              <a:spcBef>
                <a:spcPts val="600"/>
              </a:spcBef>
              <a:buNone/>
            </a:pPr>
            <a:r>
              <a:t/>
            </a:r>
            <a:endParaRPr b="1" sz="3000">
              <a:solidFill>
                <a:srgbClr val="5B595A"/>
              </a:solidFill>
              <a:latin typeface="Proxima Nova"/>
              <a:ea typeface="Proxima Nova"/>
              <a:cs typeface="Proxima Nova"/>
              <a:sym typeface="Proxima Nova"/>
            </a:endParaRPr>
          </a:p>
          <a:p>
            <a:pPr lvl="0" rtl="0">
              <a:spcBef>
                <a:spcPts val="600"/>
              </a:spcBef>
              <a:buNone/>
            </a:pPr>
            <a:r>
              <a:t/>
            </a:r>
            <a:endParaRPr b="1" sz="3000">
              <a:solidFill>
                <a:srgbClr val="5B595A"/>
              </a:solidFill>
              <a:latin typeface="Proxima Nova"/>
              <a:ea typeface="Proxima Nova"/>
              <a:cs typeface="Proxima Nova"/>
              <a:sym typeface="Proxima Nova"/>
            </a:endParaRPr>
          </a:p>
          <a:p>
            <a:pPr lvl="0" rtl="0">
              <a:spcBef>
                <a:spcPts val="600"/>
              </a:spcBef>
              <a:buNone/>
            </a:pPr>
            <a:r>
              <a:rPr b="1" lang="en" sz="3000">
                <a:solidFill>
                  <a:srgbClr val="5B595A"/>
                </a:solidFill>
                <a:latin typeface="Proxima Nova"/>
                <a:ea typeface="Proxima Nova"/>
                <a:cs typeface="Proxima Nova"/>
                <a:sym typeface="Proxima Nova"/>
              </a:rPr>
              <a:t>Personal Computers       The World Wide Web</a:t>
            </a:r>
          </a:p>
        </p:txBody>
      </p:sp>
      <p:pic>
        <p:nvPicPr>
          <p:cNvPr descr="maxresdefault.jpg" id="631" name="Shape 631"/>
          <p:cNvPicPr preferRelativeResize="0"/>
          <p:nvPr/>
        </p:nvPicPr>
        <p:blipFill>
          <a:blip r:embed="rId3">
            <a:alphaModFix/>
          </a:blip>
          <a:stretch>
            <a:fillRect/>
          </a:stretch>
        </p:blipFill>
        <p:spPr>
          <a:xfrm>
            <a:off x="807400" y="1937575"/>
            <a:ext cx="3255374" cy="1831150"/>
          </a:xfrm>
          <a:prstGeom prst="rect">
            <a:avLst/>
          </a:prstGeom>
          <a:noFill/>
          <a:ln>
            <a:noFill/>
          </a:ln>
        </p:spPr>
      </p:pic>
      <p:pic>
        <p:nvPicPr>
          <p:cNvPr descr="55-h_main-w.png" id="632" name="Shape 632"/>
          <p:cNvPicPr preferRelativeResize="0"/>
          <p:nvPr/>
        </p:nvPicPr>
        <p:blipFill>
          <a:blip r:embed="rId4">
            <a:alphaModFix/>
          </a:blip>
          <a:stretch>
            <a:fillRect/>
          </a:stretch>
        </p:blipFill>
        <p:spPr>
          <a:xfrm>
            <a:off x="4602436" y="2013775"/>
            <a:ext cx="3673876" cy="1659149"/>
          </a:xfrm>
          <a:prstGeom prst="rect">
            <a:avLst/>
          </a:prstGeom>
          <a:noFill/>
          <a:ln>
            <a:noFill/>
          </a:ln>
        </p:spPr>
      </p:pic>
      <p:sp>
        <p:nvSpPr>
          <p:cNvPr id="633" name="Shape 633"/>
          <p:cNvSpPr txBox="1"/>
          <p:nvPr/>
        </p:nvSpPr>
        <p:spPr>
          <a:xfrm>
            <a:off x="454750" y="294975"/>
            <a:ext cx="7987800" cy="849600"/>
          </a:xfrm>
          <a:prstGeom prst="rect">
            <a:avLst/>
          </a:prstGeom>
          <a:noFill/>
          <a:ln>
            <a:noFill/>
          </a:ln>
        </p:spPr>
        <p:txBody>
          <a:bodyPr anchorCtr="0" anchor="t" bIns="91425" lIns="91425" rIns="91425" tIns="91425">
            <a:noAutofit/>
          </a:bodyPr>
          <a:lstStyle/>
          <a:p>
            <a:pPr lvl="0" rtl="0">
              <a:spcBef>
                <a:spcPts val="0"/>
              </a:spcBef>
              <a:buNone/>
            </a:pPr>
            <a:r>
              <a:rPr b="1" lang="en" sz="3000">
                <a:latin typeface="Proxima Nova"/>
                <a:ea typeface="Proxima Nova"/>
                <a:cs typeface="Proxima Nova"/>
                <a:sym typeface="Proxima Nova"/>
              </a:rPr>
              <a:t>Ethereum is designed to be an open platform just like: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pic>
        <p:nvPicPr>
          <p:cNvPr descr="Screenshot 2016-09-16 at 12.43.23 PM.png" id="169" name="Shape 169"/>
          <p:cNvPicPr preferRelativeResize="0"/>
          <p:nvPr/>
        </p:nvPicPr>
        <p:blipFill>
          <a:blip r:embed="rId3">
            <a:alphaModFix/>
          </a:blip>
          <a:stretch>
            <a:fillRect/>
          </a:stretch>
        </p:blipFill>
        <p:spPr>
          <a:xfrm>
            <a:off x="972700" y="742084"/>
            <a:ext cx="7189001" cy="3862763"/>
          </a:xfrm>
          <a:prstGeom prst="rect">
            <a:avLst/>
          </a:prstGeom>
          <a:noFill/>
          <a:ln>
            <a:noFill/>
          </a:ln>
        </p:spPr>
      </p:pic>
      <p:sp>
        <p:nvSpPr>
          <p:cNvPr id="170" name="Shape 170"/>
          <p:cNvSpPr txBox="1"/>
          <p:nvPr/>
        </p:nvSpPr>
        <p:spPr>
          <a:xfrm>
            <a:off x="1105109" y="422799"/>
            <a:ext cx="6980400" cy="1063800"/>
          </a:xfrm>
          <a:prstGeom prst="rect">
            <a:avLst/>
          </a:prstGeom>
          <a:noFill/>
          <a:ln>
            <a:noFill/>
          </a:ln>
        </p:spPr>
        <p:txBody>
          <a:bodyPr anchorCtr="0" anchor="t" bIns="91425" lIns="91425" rIns="91425" tIns="91425">
            <a:noAutofit/>
          </a:bodyPr>
          <a:lstStyle/>
          <a:p>
            <a:pPr lvl="0" rtl="0">
              <a:spcBef>
                <a:spcPts val="0"/>
              </a:spcBef>
              <a:buNone/>
            </a:pPr>
            <a:r>
              <a:rPr b="1" lang="en" sz="1200">
                <a:latin typeface="Proxima Nova"/>
                <a:ea typeface="Proxima Nova"/>
                <a:cs typeface="Proxima Nova"/>
                <a:sym typeface="Proxima Nova"/>
              </a:rPr>
              <a:t>OUR SUPPORTERS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sp>
        <p:nvSpPr>
          <p:cNvPr id="638" name="Shape 638"/>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b="1" lang="en"/>
              <a:t>Applications that run on the ethereum platform are called Decentralized Applications (or Dapps).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t/>
            </a:r>
            <a:endParaRPr/>
          </a:p>
        </p:txBody>
      </p:sp>
      <p:pic>
        <p:nvPicPr>
          <p:cNvPr descr="Screenshot 2016-06-07 at 6.18.11 PM.png" id="644" name="Shape 644"/>
          <p:cNvPicPr preferRelativeResize="0"/>
          <p:nvPr/>
        </p:nvPicPr>
        <p:blipFill>
          <a:blip r:embed="rId3">
            <a:alphaModFix/>
          </a:blip>
          <a:stretch>
            <a:fillRect/>
          </a:stretch>
        </p:blipFill>
        <p:spPr>
          <a:xfrm>
            <a:off x="0" y="-57425"/>
            <a:ext cx="9143997" cy="5258343"/>
          </a:xfrm>
          <a:prstGeom prst="rect">
            <a:avLst/>
          </a:prstGeom>
          <a:noFill/>
          <a:ln>
            <a:noFill/>
          </a:ln>
        </p:spPr>
      </p:pic>
      <p:sp>
        <p:nvSpPr>
          <p:cNvPr id="645" name="Shape 645"/>
          <p:cNvSpPr txBox="1"/>
          <p:nvPr/>
        </p:nvSpPr>
        <p:spPr>
          <a:xfrm>
            <a:off x="6128625" y="4603550"/>
            <a:ext cx="2917500" cy="636600"/>
          </a:xfrm>
          <a:prstGeom prst="rect">
            <a:avLst/>
          </a:prstGeom>
          <a:noFill/>
          <a:ln>
            <a:noFill/>
          </a:ln>
        </p:spPr>
        <p:txBody>
          <a:bodyPr anchorCtr="0" anchor="t" bIns="91425" lIns="91425" rIns="91425" tIns="91425">
            <a:noAutofit/>
          </a:bodyPr>
          <a:lstStyle/>
          <a:p>
            <a:pPr lvl="0" rtl="0">
              <a:spcBef>
                <a:spcPts val="0"/>
              </a:spcBef>
              <a:buNone/>
            </a:pPr>
            <a:r>
              <a:rPr b="1" lang="en">
                <a:highlight>
                  <a:srgbClr val="FFFFFF"/>
                </a:highlight>
              </a:rPr>
              <a:t>Source: dapps.ethercasts.com</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b="1" lang="en" sz="3000"/>
              <a:t>When a decentralized application</a:t>
            </a:r>
          </a:p>
          <a:p>
            <a:pPr lvl="0" rtl="0">
              <a:spcBef>
                <a:spcPts val="0"/>
              </a:spcBef>
              <a:buNone/>
            </a:pPr>
            <a:r>
              <a:rPr b="1" lang="en" sz="3000"/>
              <a:t>can also assume control over assets</a:t>
            </a:r>
          </a:p>
          <a:p>
            <a:pPr lvl="0" rtl="0">
              <a:spcBef>
                <a:spcPts val="0"/>
              </a:spcBef>
              <a:buNone/>
            </a:pPr>
            <a:r>
              <a:rPr b="1" lang="en" sz="3000"/>
              <a:t>and mediate decisions over how those</a:t>
            </a:r>
          </a:p>
          <a:p>
            <a:pPr lvl="0">
              <a:spcBef>
                <a:spcPts val="0"/>
              </a:spcBef>
              <a:buNone/>
            </a:pPr>
            <a:r>
              <a:rPr b="1" lang="en" sz="3000"/>
              <a:t>assets should be used, we sometimes call it a Smart Contract (atomistic/single use) or a DAO </a:t>
            </a:r>
          </a:p>
          <a:p>
            <a:pPr lvl="0" rtl="0">
              <a:spcBef>
                <a:spcPts val="0"/>
              </a:spcBef>
              <a:buNone/>
            </a:pPr>
            <a:r>
              <a:rPr b="1" lang="en" sz="3000"/>
              <a:t>(larger system/repeated use)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pic>
        <p:nvPicPr>
          <p:cNvPr descr="Screenshot 2016-06-07 at 6.27.51 PM.png" id="655" name="Shape 655"/>
          <p:cNvPicPr preferRelativeResize="0"/>
          <p:nvPr/>
        </p:nvPicPr>
        <p:blipFill>
          <a:blip r:embed="rId3">
            <a:alphaModFix/>
          </a:blip>
          <a:stretch>
            <a:fillRect/>
          </a:stretch>
        </p:blipFill>
        <p:spPr>
          <a:xfrm>
            <a:off x="565351" y="0"/>
            <a:ext cx="8093923" cy="60422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659" name="Shape 659"/>
        <p:cNvGrpSpPr/>
        <p:nvPr/>
      </p:nvGrpSpPr>
      <p:grpSpPr>
        <a:xfrm>
          <a:off x="0" y="0"/>
          <a:ext cx="0" cy="0"/>
          <a:chOff x="0" y="0"/>
          <a:chExt cx="0" cy="0"/>
        </a:xfrm>
      </p:grpSpPr>
      <p:sp>
        <p:nvSpPr>
          <p:cNvPr id="660" name="Shape 660"/>
          <p:cNvSpPr txBox="1"/>
          <p:nvPr>
            <p:ph type="ctrTitle"/>
          </p:nvPr>
        </p:nvSpPr>
        <p:spPr>
          <a:xfrm>
            <a:off x="311700" y="741400"/>
            <a:ext cx="8520600" cy="2715300"/>
          </a:xfrm>
          <a:prstGeom prst="rect">
            <a:avLst/>
          </a:prstGeom>
        </p:spPr>
        <p:txBody>
          <a:bodyPr anchorCtr="0" anchor="b" bIns="91425" lIns="91425" rIns="91425" tIns="91425">
            <a:noAutofit/>
          </a:bodyPr>
          <a:lstStyle/>
          <a:p>
            <a:pPr lvl="0" rtl="0">
              <a:spcBef>
                <a:spcPts val="0"/>
              </a:spcBef>
              <a:buNone/>
            </a:pPr>
            <a:r>
              <a:rPr lang="en">
                <a:solidFill>
                  <a:srgbClr val="FFFFFF"/>
                </a:solidFill>
              </a:rPr>
              <a:t>Part III:</a:t>
            </a:r>
          </a:p>
          <a:p>
            <a:pPr lvl="0" rtl="0">
              <a:spcBef>
                <a:spcPts val="0"/>
              </a:spcBef>
              <a:buNone/>
            </a:pPr>
            <a:r>
              <a:rPr lang="en">
                <a:solidFill>
                  <a:srgbClr val="FFFFFF"/>
                </a:solidFill>
              </a:rPr>
              <a:t>Regulation</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Shape 665"/>
          <p:cNvSpPr/>
          <p:nvPr/>
        </p:nvSpPr>
        <p:spPr>
          <a:xfrm>
            <a:off x="-9500" y="-100"/>
            <a:ext cx="9144000" cy="5143500"/>
          </a:xfrm>
          <a:prstGeom prst="rect">
            <a:avLst/>
          </a:prstGeom>
          <a:solidFill>
            <a:srgbClr val="000000">
              <a:alpha val="22690"/>
            </a:srgbClr>
          </a:solidFill>
          <a:ln>
            <a:noFill/>
          </a:ln>
        </p:spPr>
        <p:txBody>
          <a:bodyPr anchorCtr="0" anchor="ctr" bIns="91425" lIns="91425" rIns="91425" tIns="91425">
            <a:noAutofit/>
          </a:bodyPr>
          <a:lstStyle/>
          <a:p>
            <a:pPr lvl="0">
              <a:spcBef>
                <a:spcPts val="0"/>
              </a:spcBef>
              <a:buNone/>
            </a:pPr>
            <a:r>
              <a:t/>
            </a:r>
            <a:endParaRPr/>
          </a:p>
        </p:txBody>
      </p:sp>
      <p:sp>
        <p:nvSpPr>
          <p:cNvPr id="666" name="Shape 666"/>
          <p:cNvSpPr txBox="1"/>
          <p:nvPr>
            <p:ph type="ctrTitle"/>
          </p:nvPr>
        </p:nvSpPr>
        <p:spPr>
          <a:xfrm>
            <a:off x="311700" y="1603300"/>
            <a:ext cx="8520600" cy="2214900"/>
          </a:xfrm>
          <a:prstGeom prst="rect">
            <a:avLst/>
          </a:prstGeom>
        </p:spPr>
        <p:txBody>
          <a:bodyPr anchorCtr="0" anchor="b" bIns="91425" lIns="91425" rIns="91425" tIns="91425">
            <a:noAutofit/>
          </a:bodyPr>
          <a:lstStyle/>
          <a:p>
            <a:pPr lvl="0" rtl="0">
              <a:spcBef>
                <a:spcPts val="0"/>
              </a:spcBef>
              <a:buNone/>
            </a:pPr>
            <a:r>
              <a:rPr b="1" lang="en">
                <a:solidFill>
                  <a:srgbClr val="FFFFFF"/>
                </a:solidFill>
              </a:rPr>
              <a:t>Regulatory Considerations for To</a:t>
            </a:r>
            <a:r>
              <a:rPr lang="en">
                <a:solidFill>
                  <a:srgbClr val="FFFFFF"/>
                </a:solidFill>
              </a:rPr>
              <a:t>ken-Creating Smart Contracts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 name="Shape 670"/>
        <p:cNvGrpSpPr/>
        <p:nvPr/>
      </p:nvGrpSpPr>
      <p:grpSpPr>
        <a:xfrm>
          <a:off x="0" y="0"/>
          <a:ext cx="0" cy="0"/>
          <a:chOff x="0" y="0"/>
          <a:chExt cx="0" cy="0"/>
        </a:xfrm>
      </p:grpSpPr>
      <p:sp>
        <p:nvSpPr>
          <p:cNvPr id="671" name="Shape 6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Why </a:t>
            </a:r>
            <a:r>
              <a:rPr i="1" lang="en"/>
              <a:t>Securities Laws</a:t>
            </a:r>
            <a:r>
              <a:rPr lang="en"/>
              <a:t> and Tokens?  </a:t>
            </a:r>
          </a:p>
        </p:txBody>
      </p:sp>
      <p:sp>
        <p:nvSpPr>
          <p:cNvPr id="672" name="Shape 67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Securities Laws are </a:t>
            </a:r>
            <a:r>
              <a:rPr i="1" lang="en"/>
              <a:t>Heavy Duty </a:t>
            </a:r>
            <a:r>
              <a:rPr lang="en"/>
              <a:t>Regulation.</a:t>
            </a:r>
          </a:p>
          <a:p>
            <a:pPr indent="-228600" lvl="0" marL="457200" rtl="0">
              <a:spcBef>
                <a:spcPts val="0"/>
              </a:spcBef>
            </a:pPr>
            <a:r>
              <a:rPr lang="en"/>
              <a:t>Crowdsales and Presales may subject developers to securities regulation.</a:t>
            </a:r>
          </a:p>
          <a:p>
            <a:pPr indent="-228600" lvl="0" marL="457200" rtl="0">
              <a:spcBef>
                <a:spcPts val="0"/>
              </a:spcBef>
            </a:pPr>
            <a:r>
              <a:rPr lang="en"/>
              <a:t>Several Scams have drawn attention to this area.</a:t>
            </a:r>
          </a:p>
          <a:p>
            <a:pPr indent="-228600" lvl="0" marL="457200" rtl="0">
              <a:spcBef>
                <a:spcPts val="0"/>
              </a:spcBef>
            </a:pPr>
            <a:r>
              <a:rPr lang="en"/>
              <a:t>Several vocal pundits have already suggested that </a:t>
            </a:r>
            <a:r>
              <a:rPr i="1" lang="en"/>
              <a:t>all </a:t>
            </a:r>
            <a:r>
              <a:rPr lang="en"/>
              <a:t>appcoin/crypto crowdsales qualify as unregistered securities issuance.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0" st="0"/>
                                            </p:txEl>
                                          </p:spTgt>
                                        </p:tgtEl>
                                        <p:attrNameLst>
                                          <p:attrName>style.visibility</p:attrName>
                                        </p:attrNameLst>
                                      </p:cBhvr>
                                      <p:to>
                                        <p:strVal val="visible"/>
                                      </p:to>
                                    </p:set>
                                    <p:animEffect filter="fade" transition="in">
                                      <p:cBhvr>
                                        <p:cTn dur="100"/>
                                        <p:tgtEl>
                                          <p:spTgt spid="6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1" st="1"/>
                                            </p:txEl>
                                          </p:spTgt>
                                        </p:tgtEl>
                                        <p:attrNameLst>
                                          <p:attrName>style.visibility</p:attrName>
                                        </p:attrNameLst>
                                      </p:cBhvr>
                                      <p:to>
                                        <p:strVal val="visible"/>
                                      </p:to>
                                    </p:set>
                                    <p:animEffect filter="fade" transition="in">
                                      <p:cBhvr>
                                        <p:cTn dur="100"/>
                                        <p:tgtEl>
                                          <p:spTgt spid="6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2" st="2"/>
                                            </p:txEl>
                                          </p:spTgt>
                                        </p:tgtEl>
                                        <p:attrNameLst>
                                          <p:attrName>style.visibility</p:attrName>
                                        </p:attrNameLst>
                                      </p:cBhvr>
                                      <p:to>
                                        <p:strVal val="visible"/>
                                      </p:to>
                                    </p:set>
                                    <p:animEffect filter="fade" transition="in">
                                      <p:cBhvr>
                                        <p:cTn dur="100"/>
                                        <p:tgtEl>
                                          <p:spTgt spid="6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xEl>
                                              <p:pRg end="3" st="3"/>
                                            </p:txEl>
                                          </p:spTgt>
                                        </p:tgtEl>
                                        <p:attrNameLst>
                                          <p:attrName>style.visibility</p:attrName>
                                        </p:attrNameLst>
                                      </p:cBhvr>
                                      <p:to>
                                        <p:strVal val="visible"/>
                                      </p:to>
                                    </p:set>
                                    <p:animEffect filter="fade" transition="in">
                                      <p:cBhvr>
                                        <p:cTn dur="100"/>
                                        <p:tgtEl>
                                          <p:spTgt spid="6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6" name="Shape 676"/>
        <p:cNvGrpSpPr/>
        <p:nvPr/>
      </p:nvGrpSpPr>
      <p:grpSpPr>
        <a:xfrm>
          <a:off x="0" y="0"/>
          <a:ext cx="0" cy="0"/>
          <a:chOff x="0" y="0"/>
          <a:chExt cx="0" cy="0"/>
        </a:xfrm>
      </p:grpSpPr>
      <p:sp>
        <p:nvSpPr>
          <p:cNvPr id="677" name="Shape 67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Why </a:t>
            </a:r>
            <a:r>
              <a:rPr i="1" lang="en"/>
              <a:t>Securities Laws</a:t>
            </a:r>
            <a:r>
              <a:rPr lang="en"/>
              <a:t> and Tokens?  </a:t>
            </a:r>
          </a:p>
        </p:txBody>
      </p:sp>
      <p:pic>
        <p:nvPicPr>
          <p:cNvPr descr="Screenshot 2017-03-28 at 3.48.38 PM.png" id="678" name="Shape 678"/>
          <p:cNvPicPr preferRelativeResize="0"/>
          <p:nvPr/>
        </p:nvPicPr>
        <p:blipFill>
          <a:blip r:embed="rId3">
            <a:alphaModFix/>
          </a:blip>
          <a:stretch>
            <a:fillRect/>
          </a:stretch>
        </p:blipFill>
        <p:spPr>
          <a:xfrm>
            <a:off x="1258025" y="1086725"/>
            <a:ext cx="6627946" cy="38209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 name="Shape 682"/>
        <p:cNvGrpSpPr/>
        <p:nvPr/>
      </p:nvGrpSpPr>
      <p:grpSpPr>
        <a:xfrm>
          <a:off x="0" y="0"/>
          <a:ext cx="0" cy="0"/>
          <a:chOff x="0" y="0"/>
          <a:chExt cx="0" cy="0"/>
        </a:xfrm>
      </p:grpSpPr>
      <p:sp>
        <p:nvSpPr>
          <p:cNvPr id="683" name="Shape 6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Why </a:t>
            </a:r>
            <a:r>
              <a:rPr i="1" lang="en"/>
              <a:t>US</a:t>
            </a:r>
            <a:r>
              <a:rPr lang="en"/>
              <a:t> Securities Laws?</a:t>
            </a:r>
          </a:p>
        </p:txBody>
      </p:sp>
      <p:sp>
        <p:nvSpPr>
          <p:cNvPr id="684" name="Shape 68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If you have any US purchasers you are subject to US Securities Regulations</a:t>
            </a:r>
          </a:p>
          <a:p>
            <a:pPr indent="-228600" lvl="0" marL="457200" rtl="0">
              <a:spcBef>
                <a:spcPts val="0"/>
              </a:spcBef>
            </a:pPr>
            <a:r>
              <a:rPr lang="en"/>
              <a:t>US Securities Law are the Most Broadly applied.</a:t>
            </a:r>
          </a:p>
          <a:p>
            <a:pPr indent="-228600" lvl="0" marL="457200" rtl="0">
              <a:spcBef>
                <a:spcPts val="0"/>
              </a:spcBef>
            </a:pPr>
            <a:r>
              <a:rPr lang="en"/>
              <a:t>In other jurisdictions, there is generally an enumerated list of what arrangements constitute a “security,” in the US there is a flexible and court-adjudicated test.</a:t>
            </a:r>
          </a:p>
          <a:p>
            <a:pPr indent="-228600" lvl="0" marL="457200" rtl="0">
              <a:spcBef>
                <a:spcPts val="0"/>
              </a:spcBef>
            </a:pPr>
            <a:r>
              <a:rPr lang="en"/>
              <a:t>The US Securities and Exchange Commission is already investigating Paycoin. The DAO got the attention of some staff.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0" st="0"/>
                                            </p:txEl>
                                          </p:spTgt>
                                        </p:tgtEl>
                                        <p:attrNameLst>
                                          <p:attrName>style.visibility</p:attrName>
                                        </p:attrNameLst>
                                      </p:cBhvr>
                                      <p:to>
                                        <p:strVal val="visible"/>
                                      </p:to>
                                    </p:set>
                                    <p:animEffect filter="fade" transition="in">
                                      <p:cBhvr>
                                        <p:cTn dur="100"/>
                                        <p:tgtEl>
                                          <p:spTgt spid="6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 st="1"/>
                                            </p:txEl>
                                          </p:spTgt>
                                        </p:tgtEl>
                                        <p:attrNameLst>
                                          <p:attrName>style.visibility</p:attrName>
                                        </p:attrNameLst>
                                      </p:cBhvr>
                                      <p:to>
                                        <p:strVal val="visible"/>
                                      </p:to>
                                    </p:set>
                                    <p:animEffect filter="fade" transition="in">
                                      <p:cBhvr>
                                        <p:cTn dur="100"/>
                                        <p:tgtEl>
                                          <p:spTgt spid="6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2" st="2"/>
                                            </p:txEl>
                                          </p:spTgt>
                                        </p:tgtEl>
                                        <p:attrNameLst>
                                          <p:attrName>style.visibility</p:attrName>
                                        </p:attrNameLst>
                                      </p:cBhvr>
                                      <p:to>
                                        <p:strVal val="visible"/>
                                      </p:to>
                                    </p:set>
                                    <p:animEffect filter="fade" transition="in">
                                      <p:cBhvr>
                                        <p:cTn dur="100"/>
                                        <p:tgtEl>
                                          <p:spTgt spid="6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3" st="3"/>
                                            </p:txEl>
                                          </p:spTgt>
                                        </p:tgtEl>
                                        <p:attrNameLst>
                                          <p:attrName>style.visibility</p:attrName>
                                        </p:attrNameLst>
                                      </p:cBhvr>
                                      <p:to>
                                        <p:strVal val="visible"/>
                                      </p:to>
                                    </p:set>
                                    <p:animEffect filter="fade" transition="in">
                                      <p:cBhvr>
                                        <p:cTn dur="100"/>
                                        <p:tgtEl>
                                          <p:spTgt spid="6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sp>
        <p:nvSpPr>
          <p:cNvPr id="689" name="Shape 68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Why are US Securities Laws Broadly Applied?</a:t>
            </a:r>
          </a:p>
        </p:txBody>
      </p:sp>
      <p:sp>
        <p:nvSpPr>
          <p:cNvPr id="690" name="Shape 69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Definition of Security includes an undefined term: “investment contract”</a:t>
            </a:r>
          </a:p>
          <a:p>
            <a:pPr indent="-228600" lvl="0" marL="457200" rtl="0">
              <a:spcBef>
                <a:spcPts val="0"/>
              </a:spcBef>
            </a:pPr>
            <a:r>
              <a:rPr lang="en"/>
              <a:t>Term has been defined by Federal Courts</a:t>
            </a:r>
          </a:p>
          <a:p>
            <a:pPr indent="-228600" lvl="0" marL="457200" rtl="0">
              <a:spcBef>
                <a:spcPts val="0"/>
              </a:spcBef>
            </a:pPr>
            <a:r>
              <a:rPr lang="en"/>
              <a:t>Courts have sought to ensure that definition is inclusive in order to reach:</a:t>
            </a:r>
            <a:br>
              <a:rPr lang="en"/>
            </a:br>
            <a:br>
              <a:rPr lang="en"/>
            </a:br>
            <a:r>
              <a:rPr i="1" lang="en">
                <a:solidFill>
                  <a:srgbClr val="A61C00"/>
                </a:solidFill>
              </a:rPr>
              <a:t>“the countless and variable schemes devised by those who seek the use of the money of others on the promise of profits”</a:t>
            </a:r>
            <a:br>
              <a:rPr lang="en">
                <a:solidFill>
                  <a:srgbClr val="A61C00"/>
                </a:solidFill>
              </a:rPr>
            </a:br>
          </a:p>
          <a:p>
            <a:pPr indent="-228600" lvl="0" marL="457200" rtl="0">
              <a:spcBef>
                <a:spcPts val="0"/>
              </a:spcBef>
            </a:pPr>
            <a:r>
              <a:rPr lang="en"/>
              <a:t>Primary Case is </a:t>
            </a:r>
            <a:r>
              <a:rPr i="1" lang="en"/>
              <a:t>SEC v. W. J. Howey Co.</a:t>
            </a:r>
          </a:p>
          <a:p>
            <a:pPr indent="-228600" lvl="0" marL="457200" rtl="0">
              <a:spcBef>
                <a:spcPts val="0"/>
              </a:spcBef>
            </a:pPr>
            <a:r>
              <a:rPr lang="en"/>
              <a:t>From that case we get the Howey Test for a Security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animEffect filter="fade" transition="in">
                                      <p:cBhvr>
                                        <p:cTn dur="100"/>
                                        <p:tgtEl>
                                          <p:spTgt spid="6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animEffect filter="fade" transition="in">
                                      <p:cBhvr>
                                        <p:cTn dur="100"/>
                                        <p:tgtEl>
                                          <p:spTgt spid="6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2" st="2"/>
                                            </p:txEl>
                                          </p:spTgt>
                                        </p:tgtEl>
                                        <p:attrNameLst>
                                          <p:attrName>style.visibility</p:attrName>
                                        </p:attrNameLst>
                                      </p:cBhvr>
                                      <p:to>
                                        <p:strVal val="visible"/>
                                      </p:to>
                                    </p:set>
                                    <p:animEffect filter="fade" transition="in">
                                      <p:cBhvr>
                                        <p:cTn dur="100"/>
                                        <p:tgtEl>
                                          <p:spTgt spid="6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3" st="3"/>
                                            </p:txEl>
                                          </p:spTgt>
                                        </p:tgtEl>
                                        <p:attrNameLst>
                                          <p:attrName>style.visibility</p:attrName>
                                        </p:attrNameLst>
                                      </p:cBhvr>
                                      <p:to>
                                        <p:strVal val="visible"/>
                                      </p:to>
                                    </p:set>
                                    <p:animEffect filter="fade" transition="in">
                                      <p:cBhvr>
                                        <p:cTn dur="100"/>
                                        <p:tgtEl>
                                          <p:spTgt spid="6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4" st="4"/>
                                            </p:txEl>
                                          </p:spTgt>
                                        </p:tgtEl>
                                        <p:attrNameLst>
                                          <p:attrName>style.visibility</p:attrName>
                                        </p:attrNameLst>
                                      </p:cBhvr>
                                      <p:to>
                                        <p:strVal val="visible"/>
                                      </p:to>
                                    </p:set>
                                    <p:animEffect filter="fade" transition="in">
                                      <p:cBhvr>
                                        <p:cTn dur="100"/>
                                        <p:tgtEl>
                                          <p:spTgt spid="6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Shape 175"/>
          <p:cNvSpPr/>
          <p:nvPr/>
        </p:nvSpPr>
        <p:spPr>
          <a:xfrm>
            <a:off x="-9500" y="-100"/>
            <a:ext cx="9144000" cy="5143500"/>
          </a:xfrm>
          <a:prstGeom prst="rect">
            <a:avLst/>
          </a:prstGeom>
          <a:solidFill>
            <a:srgbClr val="000000">
              <a:alpha val="61920"/>
            </a:srgbClr>
          </a:solidFill>
          <a:ln>
            <a:noFill/>
          </a:ln>
        </p:spPr>
        <p:txBody>
          <a:bodyPr anchorCtr="0" anchor="ctr" bIns="91425" lIns="91425" rIns="91425" tIns="91425">
            <a:noAutofit/>
          </a:bodyPr>
          <a:lstStyle/>
          <a:p>
            <a:pPr lvl="0">
              <a:spcBef>
                <a:spcPts val="0"/>
              </a:spcBef>
              <a:buNone/>
            </a:pPr>
            <a:r>
              <a:t/>
            </a:r>
            <a:endParaRPr/>
          </a:p>
        </p:txBody>
      </p:sp>
      <p:sp>
        <p:nvSpPr>
          <p:cNvPr id="176" name="Shape 176"/>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b="1" lang="en" sz="6000">
                <a:solidFill>
                  <a:srgbClr val="D9D9D9"/>
                </a:solidFill>
              </a:rPr>
              <a:t>What we do:</a:t>
            </a:r>
          </a:p>
          <a:p>
            <a:pPr lvl="0" rtl="0">
              <a:spcBef>
                <a:spcPts val="0"/>
              </a:spcBef>
              <a:buNone/>
            </a:pPr>
            <a:r>
              <a:rPr b="1" lang="en" sz="6000">
                <a:solidFill>
                  <a:srgbClr val="FFFFFF"/>
                </a:solidFill>
              </a:rPr>
              <a:t>Education </a:t>
            </a:r>
          </a:p>
          <a:p>
            <a:pPr lvl="0" rtl="0">
              <a:spcBef>
                <a:spcPts val="0"/>
              </a:spcBef>
              <a:buNone/>
            </a:pPr>
            <a:r>
              <a:rPr b="1" lang="en" sz="6000">
                <a:solidFill>
                  <a:srgbClr val="FFFFFF"/>
                </a:solidFill>
              </a:rPr>
              <a:t>Policy Research Advocacy</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4" name="Shape 694"/>
        <p:cNvGrpSpPr/>
        <p:nvPr/>
      </p:nvGrpSpPr>
      <p:grpSpPr>
        <a:xfrm>
          <a:off x="0" y="0"/>
          <a:ext cx="0" cy="0"/>
          <a:chOff x="0" y="0"/>
          <a:chExt cx="0" cy="0"/>
        </a:xfrm>
      </p:grpSpPr>
      <p:pic>
        <p:nvPicPr>
          <p:cNvPr descr="1+Florida+%252821%2529.jpg" id="695" name="Shape 695"/>
          <p:cNvPicPr preferRelativeResize="0"/>
          <p:nvPr/>
        </p:nvPicPr>
        <p:blipFill>
          <a:blip r:embed="rId3">
            <a:alphaModFix/>
          </a:blip>
          <a:stretch>
            <a:fillRect/>
          </a:stretch>
        </p:blipFill>
        <p:spPr>
          <a:xfrm>
            <a:off x="0" y="-55447"/>
            <a:ext cx="9143999" cy="5863997"/>
          </a:xfrm>
          <a:prstGeom prst="rect">
            <a:avLst/>
          </a:prstGeom>
          <a:noFill/>
          <a:ln>
            <a:noFill/>
          </a:ln>
        </p:spPr>
      </p:pic>
      <p:grpSp>
        <p:nvGrpSpPr>
          <p:cNvPr id="696" name="Shape 696"/>
          <p:cNvGrpSpPr/>
          <p:nvPr/>
        </p:nvGrpSpPr>
        <p:grpSpPr>
          <a:xfrm>
            <a:off x="426250" y="1648200"/>
            <a:ext cx="8316900" cy="3021600"/>
            <a:chOff x="426250" y="1648200"/>
            <a:chExt cx="8316900" cy="3021600"/>
          </a:xfrm>
        </p:grpSpPr>
        <p:sp>
          <p:nvSpPr>
            <p:cNvPr id="697" name="Shape 697"/>
            <p:cNvSpPr/>
            <p:nvPr/>
          </p:nvSpPr>
          <p:spPr>
            <a:xfrm>
              <a:off x="426250" y="1648200"/>
              <a:ext cx="8316900" cy="3021600"/>
            </a:xfrm>
            <a:prstGeom prst="rect">
              <a:avLst/>
            </a:prstGeom>
            <a:solidFill>
              <a:srgbClr val="434343">
                <a:alpha val="78080"/>
              </a:srgbClr>
            </a:solidFill>
            <a:ln>
              <a:noFill/>
            </a:ln>
          </p:spPr>
          <p:txBody>
            <a:bodyPr anchorCtr="0" anchor="ctr" bIns="91425" lIns="91425" rIns="91425" tIns="91425">
              <a:noAutofit/>
            </a:bodyPr>
            <a:lstStyle/>
            <a:p>
              <a:pPr lvl="0">
                <a:spcBef>
                  <a:spcPts val="0"/>
                </a:spcBef>
                <a:buNone/>
              </a:pPr>
              <a:r>
                <a:t/>
              </a:r>
              <a:endParaRPr/>
            </a:p>
          </p:txBody>
        </p:sp>
        <p:sp>
          <p:nvSpPr>
            <p:cNvPr id="698" name="Shape 698"/>
            <p:cNvSpPr txBox="1"/>
            <p:nvPr/>
          </p:nvSpPr>
          <p:spPr>
            <a:xfrm>
              <a:off x="492575" y="1899600"/>
              <a:ext cx="8051400" cy="26133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000"/>
                </a:spcAft>
                <a:buNone/>
              </a:pPr>
              <a:r>
                <a:rPr b="1" lang="en" sz="2400">
                  <a:solidFill>
                    <a:srgbClr val="FFFFFF"/>
                  </a:solidFill>
                  <a:latin typeface="Proxima Nova"/>
                  <a:ea typeface="Proxima Nova"/>
                  <a:cs typeface="Proxima Nova"/>
                  <a:sym typeface="Proxima Nova"/>
                </a:rPr>
                <a:t>The Howey Test</a:t>
              </a:r>
            </a:p>
            <a:p>
              <a:pPr lvl="0" rtl="0">
                <a:lnSpc>
                  <a:spcPct val="115000"/>
                </a:lnSpc>
                <a:spcBef>
                  <a:spcPts val="0"/>
                </a:spcBef>
                <a:spcAft>
                  <a:spcPts val="1000"/>
                </a:spcAft>
                <a:buNone/>
              </a:pPr>
              <a:r>
                <a:rPr b="1" lang="en" sz="1800">
                  <a:solidFill>
                    <a:srgbClr val="FFFFFF"/>
                  </a:solidFill>
                  <a:latin typeface="PT Serif"/>
                  <a:ea typeface="PT Serif"/>
                  <a:cs typeface="PT Serif"/>
                  <a:sym typeface="PT Serif"/>
                </a:rPr>
                <a:t>“An investment contract for purposes of the Securities Act means a contract, transaction or scheme whereby a person [1] invests his money in [2] a common enterprise and [3] is led to expect profits [4] solely from the efforts of the promoter or a third party, [exclusionary factors] it being immaterial whether the shares in the enterprise are evidenced by formal certificates or by nominal interests in the physical assets employed in the enterprise.”</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2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2" name="Shape 702"/>
        <p:cNvGrpSpPr/>
        <p:nvPr/>
      </p:nvGrpSpPr>
      <p:grpSpPr>
        <a:xfrm>
          <a:off x="0" y="0"/>
          <a:ext cx="0" cy="0"/>
          <a:chOff x="0" y="0"/>
          <a:chExt cx="0" cy="0"/>
        </a:xfrm>
      </p:grpSpPr>
      <p:pic>
        <p:nvPicPr>
          <p:cNvPr descr="secblog1.png" id="703" name="Shape 703"/>
          <p:cNvPicPr preferRelativeResize="0"/>
          <p:nvPr/>
        </p:nvPicPr>
        <p:blipFill>
          <a:blip r:embed="rId3">
            <a:alphaModFix/>
          </a:blip>
          <a:stretch>
            <a:fillRect/>
          </a:stretch>
        </p:blipFill>
        <p:spPr>
          <a:xfrm>
            <a:off x="2117862" y="117612"/>
            <a:ext cx="4908274" cy="49082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7" name="Shape 707"/>
        <p:cNvGrpSpPr/>
        <p:nvPr/>
      </p:nvGrpSpPr>
      <p:grpSpPr>
        <a:xfrm>
          <a:off x="0" y="0"/>
          <a:ext cx="0" cy="0"/>
          <a:chOff x="0" y="0"/>
          <a:chExt cx="0" cy="0"/>
        </a:xfrm>
      </p:grpSpPr>
      <p:pic>
        <p:nvPicPr>
          <p:cNvPr descr="Paycoin.jpg" id="708" name="Shape 708"/>
          <p:cNvPicPr preferRelativeResize="0"/>
          <p:nvPr/>
        </p:nvPicPr>
        <p:blipFill>
          <a:blip r:embed="rId3">
            <a:alphaModFix/>
          </a:blip>
          <a:stretch>
            <a:fillRect/>
          </a:stretch>
        </p:blipFill>
        <p:spPr>
          <a:xfrm>
            <a:off x="355212" y="774362"/>
            <a:ext cx="8433574" cy="35947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 name="Shape 712"/>
        <p:cNvGrpSpPr/>
        <p:nvPr/>
      </p:nvGrpSpPr>
      <p:grpSpPr>
        <a:xfrm>
          <a:off x="0" y="0"/>
          <a:ext cx="0" cy="0"/>
          <a:chOff x="0" y="0"/>
          <a:chExt cx="0" cy="0"/>
        </a:xfrm>
      </p:grpSpPr>
      <p:pic>
        <p:nvPicPr>
          <p:cNvPr descr="Screenshot 2016-09-16 at 3.20.07 PM.png" id="713" name="Shape 713"/>
          <p:cNvPicPr preferRelativeResize="0"/>
          <p:nvPr/>
        </p:nvPicPr>
        <p:blipFill rotWithShape="1">
          <a:blip r:embed="rId3">
            <a:alphaModFix/>
          </a:blip>
          <a:srcRect b="0" l="0" r="1332" t="1584"/>
          <a:stretch/>
        </p:blipFill>
        <p:spPr>
          <a:xfrm>
            <a:off x="591075" y="549400"/>
            <a:ext cx="3194298" cy="4110998"/>
          </a:xfrm>
          <a:prstGeom prst="rect">
            <a:avLst/>
          </a:prstGeom>
          <a:noFill/>
          <a:ln>
            <a:noFill/>
          </a:ln>
        </p:spPr>
      </p:pic>
      <p:sp>
        <p:nvSpPr>
          <p:cNvPr id="714" name="Shape 714"/>
          <p:cNvSpPr txBox="1"/>
          <p:nvPr/>
        </p:nvSpPr>
        <p:spPr>
          <a:xfrm>
            <a:off x="3967300" y="1120875"/>
            <a:ext cx="4657500" cy="3539400"/>
          </a:xfrm>
          <a:prstGeom prst="rect">
            <a:avLst/>
          </a:prstGeom>
          <a:noFill/>
          <a:ln>
            <a:noFill/>
          </a:ln>
        </p:spPr>
        <p:txBody>
          <a:bodyPr anchorCtr="0" anchor="ctr" bIns="91425" lIns="91425" rIns="91425" tIns="91425">
            <a:noAutofit/>
          </a:bodyPr>
          <a:lstStyle/>
          <a:p>
            <a:pPr indent="-228600" lvl="0" marL="457200" rtl="0">
              <a:lnSpc>
                <a:spcPct val="115000"/>
              </a:lnSpc>
              <a:spcBef>
                <a:spcPts val="0"/>
              </a:spcBef>
              <a:spcAft>
                <a:spcPts val="700"/>
              </a:spcAft>
              <a:buClr>
                <a:schemeClr val="dk1"/>
              </a:buClr>
              <a:buFont typeface="Lora"/>
            </a:pPr>
            <a:r>
              <a:rPr b="1" lang="en">
                <a:solidFill>
                  <a:schemeClr val="dk1"/>
                </a:solidFill>
                <a:latin typeface="Lora"/>
                <a:ea typeface="Lora"/>
                <a:cs typeface="Lora"/>
                <a:sym typeface="Lora"/>
              </a:rPr>
              <a:t>Closed-source</a:t>
            </a:r>
            <a:r>
              <a:rPr lang="en">
                <a:solidFill>
                  <a:schemeClr val="dk1"/>
                </a:solidFill>
                <a:latin typeface="Lora"/>
                <a:ea typeface="Lora"/>
                <a:cs typeface="Lora"/>
                <a:sym typeface="Lora"/>
              </a:rPr>
              <a:t> or </a:t>
            </a:r>
            <a:r>
              <a:rPr b="1" lang="en">
                <a:solidFill>
                  <a:schemeClr val="dk1"/>
                </a:solidFill>
                <a:latin typeface="Lora"/>
                <a:ea typeface="Lora"/>
                <a:cs typeface="Lora"/>
                <a:sym typeface="Lora"/>
              </a:rPr>
              <a:t>low-transparency</a:t>
            </a:r>
            <a:r>
              <a:rPr lang="en">
                <a:solidFill>
                  <a:schemeClr val="dk1"/>
                </a:solidFill>
                <a:latin typeface="Lora"/>
                <a:ea typeface="Lora"/>
                <a:cs typeface="Lora"/>
                <a:sym typeface="Lora"/>
              </a:rPr>
              <a:t> cryptocurrencies because without visibility into the operation of the technology there is no reason to believe that profits come from anything other than a promoter’s hype.</a:t>
            </a:r>
          </a:p>
          <a:p>
            <a:pPr indent="-228600" lvl="0" marL="457200" rtl="0">
              <a:lnSpc>
                <a:spcPct val="115000"/>
              </a:lnSpc>
              <a:spcBef>
                <a:spcPts val="0"/>
              </a:spcBef>
              <a:spcAft>
                <a:spcPts val="700"/>
              </a:spcAft>
              <a:buClr>
                <a:schemeClr val="dk1"/>
              </a:buClr>
              <a:buFont typeface="Lora"/>
            </a:pPr>
            <a:r>
              <a:rPr lang="en">
                <a:solidFill>
                  <a:schemeClr val="dk1"/>
                </a:solidFill>
                <a:latin typeface="Lora"/>
                <a:ea typeface="Lora"/>
                <a:cs typeface="Lora"/>
                <a:sym typeface="Lora"/>
              </a:rPr>
              <a:t>Open but heavily marketed </a:t>
            </a:r>
            <a:r>
              <a:rPr b="1" lang="en">
                <a:solidFill>
                  <a:schemeClr val="dk1"/>
                </a:solidFill>
                <a:latin typeface="Lora"/>
                <a:ea typeface="Lora"/>
                <a:cs typeface="Lora"/>
                <a:sym typeface="Lora"/>
              </a:rPr>
              <a:t>pre-sales</a:t>
            </a:r>
            <a:r>
              <a:rPr lang="en">
                <a:solidFill>
                  <a:schemeClr val="dk1"/>
                </a:solidFill>
                <a:latin typeface="Lora"/>
                <a:ea typeface="Lora"/>
                <a:cs typeface="Lora"/>
                <a:sym typeface="Lora"/>
              </a:rPr>
              <a:t> or sales of </a:t>
            </a:r>
            <a:r>
              <a:rPr b="1" lang="en">
                <a:solidFill>
                  <a:schemeClr val="dk1"/>
                </a:solidFill>
                <a:latin typeface="Lora"/>
                <a:ea typeface="Lora"/>
                <a:cs typeface="Lora"/>
                <a:sym typeface="Lora"/>
              </a:rPr>
              <a:t>pre-mined cryptocurrencies</a:t>
            </a:r>
            <a:r>
              <a:rPr lang="en">
                <a:solidFill>
                  <a:schemeClr val="dk1"/>
                </a:solidFill>
                <a:latin typeface="Lora"/>
                <a:ea typeface="Lora"/>
                <a:cs typeface="Lora"/>
                <a:sym typeface="Lora"/>
              </a:rPr>
              <a:t> with a </a:t>
            </a:r>
            <a:r>
              <a:rPr b="1" lang="en">
                <a:solidFill>
                  <a:schemeClr val="dk1"/>
                </a:solidFill>
                <a:latin typeface="Lora"/>
                <a:ea typeface="Lora"/>
                <a:cs typeface="Lora"/>
                <a:sym typeface="Lora"/>
              </a:rPr>
              <a:t>small and non-diverse mining and developer community</a:t>
            </a:r>
            <a:r>
              <a:rPr lang="en">
                <a:solidFill>
                  <a:schemeClr val="dk1"/>
                </a:solidFill>
                <a:latin typeface="Lora"/>
                <a:ea typeface="Lora"/>
                <a:cs typeface="Lora"/>
                <a:sym typeface="Lora"/>
              </a:rPr>
              <a:t> when the facts indicate that profits come primarily from the efforts of this discrete and profit-motivated group.</a:t>
            </a:r>
          </a:p>
          <a:p>
            <a:pPr indent="-228600" lvl="0" marL="457200" rtl="0">
              <a:lnSpc>
                <a:spcPct val="115000"/>
              </a:lnSpc>
              <a:spcBef>
                <a:spcPts val="0"/>
              </a:spcBef>
              <a:spcAft>
                <a:spcPts val="700"/>
              </a:spcAft>
              <a:buClr>
                <a:schemeClr val="dk1"/>
              </a:buClr>
              <a:buFont typeface="Lora"/>
            </a:pPr>
            <a:r>
              <a:rPr lang="en">
                <a:solidFill>
                  <a:schemeClr val="dk1"/>
                </a:solidFill>
                <a:latin typeface="Lora"/>
                <a:ea typeface="Lora"/>
                <a:cs typeface="Lora"/>
                <a:sym typeface="Lora"/>
              </a:rPr>
              <a:t>Cryptocurrencies with </a:t>
            </a:r>
            <a:r>
              <a:rPr b="1" lang="en">
                <a:solidFill>
                  <a:schemeClr val="dk1"/>
                </a:solidFill>
                <a:latin typeface="Lora"/>
                <a:ea typeface="Lora"/>
                <a:cs typeface="Lora"/>
                <a:sym typeface="Lora"/>
              </a:rPr>
              <a:t>permissioned ledgers</a:t>
            </a:r>
            <a:r>
              <a:rPr lang="en">
                <a:solidFill>
                  <a:schemeClr val="dk1"/>
                </a:solidFill>
                <a:latin typeface="Lora"/>
                <a:ea typeface="Lora"/>
                <a:cs typeface="Lora"/>
                <a:sym typeface="Lora"/>
              </a:rPr>
              <a:t> or a </a:t>
            </a:r>
            <a:r>
              <a:rPr b="1" lang="en">
                <a:solidFill>
                  <a:schemeClr val="dk1"/>
                </a:solidFill>
                <a:latin typeface="Lora"/>
                <a:ea typeface="Lora"/>
                <a:cs typeface="Lora"/>
                <a:sym typeface="Lora"/>
              </a:rPr>
              <a:t>highly centralized community of transaction validators</a:t>
            </a:r>
            <a:r>
              <a:rPr lang="en">
                <a:solidFill>
                  <a:schemeClr val="dk1"/>
                </a:solidFill>
                <a:latin typeface="Lora"/>
                <a:ea typeface="Lora"/>
                <a:cs typeface="Lora"/>
                <a:sym typeface="Lora"/>
              </a:rPr>
              <a:t>.</a:t>
            </a:r>
          </a:p>
        </p:txBody>
      </p:sp>
      <p:sp>
        <p:nvSpPr>
          <p:cNvPr id="715" name="Shape 715"/>
          <p:cNvSpPr txBox="1"/>
          <p:nvPr/>
        </p:nvSpPr>
        <p:spPr>
          <a:xfrm>
            <a:off x="4259325" y="483750"/>
            <a:ext cx="6796200" cy="792900"/>
          </a:xfrm>
          <a:prstGeom prst="rect">
            <a:avLst/>
          </a:prstGeom>
          <a:noFill/>
          <a:ln>
            <a:noFill/>
          </a:ln>
        </p:spPr>
        <p:txBody>
          <a:bodyPr anchorCtr="0" anchor="t" bIns="91425" lIns="91425" rIns="91425" tIns="91425">
            <a:noAutofit/>
          </a:bodyPr>
          <a:lstStyle/>
          <a:p>
            <a:pPr lvl="0" rtl="0">
              <a:spcBef>
                <a:spcPts val="0"/>
              </a:spcBef>
              <a:buNone/>
            </a:pPr>
            <a:r>
              <a:rPr b="1" lang="en" sz="1800"/>
              <a:t>Likely to qualify as securities: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 name="Shape 719"/>
        <p:cNvGrpSpPr/>
        <p:nvPr/>
      </p:nvGrpSpPr>
      <p:grpSpPr>
        <a:xfrm>
          <a:off x="0" y="0"/>
          <a:ext cx="0" cy="0"/>
          <a:chOff x="0" y="0"/>
          <a:chExt cx="0" cy="0"/>
        </a:xfrm>
      </p:grpSpPr>
      <p:pic>
        <p:nvPicPr>
          <p:cNvPr descr="Screenshot 2016-09-16 at 3.20.07 PM.png" id="720" name="Shape 720"/>
          <p:cNvPicPr preferRelativeResize="0"/>
          <p:nvPr/>
        </p:nvPicPr>
        <p:blipFill rotWithShape="1">
          <a:blip r:embed="rId3">
            <a:alphaModFix/>
          </a:blip>
          <a:srcRect b="0" l="0" r="1332" t="1584"/>
          <a:stretch/>
        </p:blipFill>
        <p:spPr>
          <a:xfrm>
            <a:off x="591075" y="549400"/>
            <a:ext cx="3194298" cy="4110998"/>
          </a:xfrm>
          <a:prstGeom prst="rect">
            <a:avLst/>
          </a:prstGeom>
          <a:noFill/>
          <a:ln>
            <a:noFill/>
          </a:ln>
        </p:spPr>
      </p:pic>
      <p:sp>
        <p:nvSpPr>
          <p:cNvPr id="721" name="Shape 721"/>
          <p:cNvSpPr txBox="1"/>
          <p:nvPr/>
        </p:nvSpPr>
        <p:spPr>
          <a:xfrm>
            <a:off x="3967300" y="1651825"/>
            <a:ext cx="4657500" cy="3008400"/>
          </a:xfrm>
          <a:prstGeom prst="rect">
            <a:avLst/>
          </a:prstGeom>
          <a:noFill/>
          <a:ln>
            <a:noFill/>
          </a:ln>
        </p:spPr>
        <p:txBody>
          <a:bodyPr anchorCtr="0" anchor="ctr" bIns="91425" lIns="91425" rIns="91425" tIns="91425">
            <a:noAutofit/>
          </a:bodyPr>
          <a:lstStyle/>
          <a:p>
            <a:pPr indent="-228600" lvl="0" marL="457200" rtl="0">
              <a:lnSpc>
                <a:spcPct val="115000"/>
              </a:lnSpc>
              <a:spcBef>
                <a:spcPts val="0"/>
              </a:spcBef>
              <a:spcAft>
                <a:spcPts val="700"/>
              </a:spcAft>
              <a:buClr>
                <a:schemeClr val="dk1"/>
              </a:buClr>
              <a:buFont typeface="Lora"/>
            </a:pPr>
            <a:r>
              <a:rPr b="1" lang="en">
                <a:solidFill>
                  <a:schemeClr val="dk1"/>
                </a:solidFill>
                <a:latin typeface="Lora"/>
                <a:ea typeface="Lora"/>
                <a:cs typeface="Lora"/>
                <a:sym typeface="Lora"/>
              </a:rPr>
              <a:t>Highly decentralized cryptocurrencies</a:t>
            </a:r>
            <a:r>
              <a:rPr lang="en">
                <a:solidFill>
                  <a:schemeClr val="dk1"/>
                </a:solidFill>
                <a:latin typeface="Lora"/>
                <a:ea typeface="Lora"/>
                <a:cs typeface="Lora"/>
                <a:sym typeface="Lora"/>
              </a:rPr>
              <a:t> (e.g. Bitcoin, Litecoin) because of a lack of vertical commonality or a discernible third party or promoter upon whose efforts investors rely.</a:t>
            </a:r>
          </a:p>
          <a:p>
            <a:pPr indent="-228600" lvl="0" marL="457200" rtl="0">
              <a:lnSpc>
                <a:spcPct val="115000"/>
              </a:lnSpc>
              <a:spcBef>
                <a:spcPts val="0"/>
              </a:spcBef>
              <a:spcAft>
                <a:spcPts val="700"/>
              </a:spcAft>
              <a:buClr>
                <a:schemeClr val="dk1"/>
              </a:buClr>
              <a:buFont typeface="Lora"/>
            </a:pPr>
            <a:r>
              <a:rPr b="1" lang="en">
                <a:solidFill>
                  <a:schemeClr val="dk1"/>
                </a:solidFill>
                <a:latin typeface="Lora"/>
                <a:ea typeface="Lora"/>
                <a:cs typeface="Lora"/>
                <a:sym typeface="Lora"/>
              </a:rPr>
              <a:t>Sidechained </a:t>
            </a:r>
            <a:r>
              <a:rPr lang="en">
                <a:solidFill>
                  <a:schemeClr val="dk1"/>
                </a:solidFill>
                <a:latin typeface="Lora"/>
                <a:ea typeface="Lora"/>
                <a:cs typeface="Lora"/>
                <a:sym typeface="Lora"/>
              </a:rPr>
              <a:t>Cryptocurrencies/Blockchains because there is no expectation of profits if value pegged to their existing bitcoin holdings.</a:t>
            </a:r>
          </a:p>
          <a:p>
            <a:pPr indent="-228600" lvl="0" marL="457200" rtl="0">
              <a:lnSpc>
                <a:spcPct val="115000"/>
              </a:lnSpc>
              <a:spcBef>
                <a:spcPts val="0"/>
              </a:spcBef>
              <a:spcAft>
                <a:spcPts val="700"/>
              </a:spcAft>
              <a:buClr>
                <a:schemeClr val="dk1"/>
              </a:buClr>
              <a:buFont typeface="Lora"/>
            </a:pPr>
            <a:r>
              <a:rPr lang="en">
                <a:solidFill>
                  <a:schemeClr val="dk1"/>
                </a:solidFill>
                <a:latin typeface="Lora"/>
                <a:ea typeface="Lora"/>
                <a:cs typeface="Lora"/>
                <a:sym typeface="Lora"/>
              </a:rPr>
              <a:t>Cryptocurrencies where initial distribution is made through </a:t>
            </a:r>
            <a:r>
              <a:rPr b="1" lang="en">
                <a:solidFill>
                  <a:schemeClr val="dk1"/>
                </a:solidFill>
                <a:latin typeface="Lora"/>
                <a:ea typeface="Lora"/>
                <a:cs typeface="Lora"/>
                <a:sym typeface="Lora"/>
              </a:rPr>
              <a:t>open competitive mining or proof-of-burn</a:t>
            </a:r>
            <a:r>
              <a:rPr lang="en">
                <a:solidFill>
                  <a:schemeClr val="dk1"/>
                </a:solidFill>
                <a:latin typeface="Lora"/>
                <a:ea typeface="Lora"/>
                <a:cs typeface="Lora"/>
                <a:sym typeface="Lora"/>
              </a:rPr>
              <a:t> because there is no investment of money.</a:t>
            </a:r>
          </a:p>
          <a:p>
            <a:pPr indent="-228600" lvl="0" marL="457200" rtl="0">
              <a:lnSpc>
                <a:spcPct val="115000"/>
              </a:lnSpc>
              <a:spcBef>
                <a:spcPts val="0"/>
              </a:spcBef>
              <a:spcAft>
                <a:spcPts val="700"/>
              </a:spcAft>
              <a:buClr>
                <a:schemeClr val="dk1"/>
              </a:buClr>
              <a:buFont typeface="Lora"/>
            </a:pPr>
            <a:r>
              <a:rPr b="1" lang="en">
                <a:solidFill>
                  <a:schemeClr val="dk1"/>
                </a:solidFill>
                <a:latin typeface="Lora"/>
                <a:ea typeface="Lora"/>
                <a:cs typeface="Lora"/>
                <a:sym typeface="Lora"/>
              </a:rPr>
              <a:t>App-Coins</a:t>
            </a:r>
            <a:r>
              <a:rPr lang="en">
                <a:solidFill>
                  <a:schemeClr val="dk1"/>
                </a:solidFill>
                <a:latin typeface="Lora"/>
                <a:ea typeface="Lora"/>
                <a:cs typeface="Lora"/>
                <a:sym typeface="Lora"/>
              </a:rPr>
              <a:t> or </a:t>
            </a:r>
            <a:r>
              <a:rPr b="1" lang="en">
                <a:solidFill>
                  <a:schemeClr val="dk1"/>
                </a:solidFill>
                <a:latin typeface="Lora"/>
                <a:ea typeface="Lora"/>
                <a:cs typeface="Lora"/>
                <a:sym typeface="Lora"/>
              </a:rPr>
              <a:t>Distributed Computing Platforms</a:t>
            </a:r>
            <a:r>
              <a:rPr lang="en">
                <a:solidFill>
                  <a:schemeClr val="dk1"/>
                </a:solidFill>
                <a:latin typeface="Lora"/>
                <a:ea typeface="Lora"/>
                <a:cs typeface="Lora"/>
                <a:sym typeface="Lora"/>
              </a:rPr>
              <a:t> (e.g. Ethereum) because participants seek access to these tokens for their use-value rather than an expectation of profits.</a:t>
            </a:r>
          </a:p>
          <a:p>
            <a:pPr lvl="0" rtl="0">
              <a:lnSpc>
                <a:spcPct val="115000"/>
              </a:lnSpc>
              <a:spcBef>
                <a:spcPts val="0"/>
              </a:spcBef>
              <a:spcAft>
                <a:spcPts val="700"/>
              </a:spcAft>
              <a:buNone/>
            </a:pPr>
            <a:r>
              <a:t/>
            </a:r>
            <a:endParaRPr b="1">
              <a:solidFill>
                <a:schemeClr val="dk1"/>
              </a:solidFill>
              <a:latin typeface="Lora"/>
              <a:ea typeface="Lora"/>
              <a:cs typeface="Lora"/>
              <a:sym typeface="Lora"/>
            </a:endParaRPr>
          </a:p>
        </p:txBody>
      </p:sp>
      <p:sp>
        <p:nvSpPr>
          <p:cNvPr id="722" name="Shape 722"/>
          <p:cNvSpPr txBox="1"/>
          <p:nvPr/>
        </p:nvSpPr>
        <p:spPr>
          <a:xfrm>
            <a:off x="4259325" y="483750"/>
            <a:ext cx="6796200" cy="792900"/>
          </a:xfrm>
          <a:prstGeom prst="rect">
            <a:avLst/>
          </a:prstGeom>
          <a:noFill/>
          <a:ln>
            <a:noFill/>
          </a:ln>
        </p:spPr>
        <p:txBody>
          <a:bodyPr anchorCtr="0" anchor="t" bIns="91425" lIns="91425" rIns="91425" tIns="91425">
            <a:noAutofit/>
          </a:bodyPr>
          <a:lstStyle/>
          <a:p>
            <a:pPr lvl="0" rtl="0">
              <a:spcBef>
                <a:spcPts val="0"/>
              </a:spcBef>
              <a:buNone/>
            </a:pPr>
            <a:r>
              <a:rPr b="1" lang="en" sz="1800"/>
              <a:t>Less likely to qualify as securities: </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Key findings for Appcoins or Dapp Tokens </a:t>
            </a:r>
          </a:p>
        </p:txBody>
      </p:sp>
      <p:sp>
        <p:nvSpPr>
          <p:cNvPr id="728" name="Shape 72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lang="en"/>
              <a:t>The following are less likely to be treated as securities: </a:t>
            </a:r>
          </a:p>
          <a:p>
            <a:pPr lvl="0" rtl="0">
              <a:spcBef>
                <a:spcPts val="0"/>
              </a:spcBef>
              <a:spcAft>
                <a:spcPts val="0"/>
              </a:spcAft>
              <a:buNone/>
            </a:pPr>
            <a:r>
              <a:t/>
            </a:r>
            <a:endParaRPr/>
          </a:p>
          <a:p>
            <a:pPr lvl="0" rtl="0">
              <a:spcBef>
                <a:spcPts val="0"/>
              </a:spcBef>
              <a:spcAft>
                <a:spcPts val="0"/>
              </a:spcAft>
              <a:buNone/>
            </a:pPr>
            <a:r>
              <a:rPr lang="en"/>
              <a:t>Token was purchased for </a:t>
            </a:r>
            <a:r>
              <a:rPr i="1" lang="en"/>
              <a:t>use-value</a:t>
            </a:r>
            <a:r>
              <a:rPr lang="en"/>
              <a:t> rather than profit expectation.</a:t>
            </a:r>
          </a:p>
          <a:p>
            <a:pPr lvl="0" rtl="0">
              <a:spcBef>
                <a:spcPts val="0"/>
              </a:spcBef>
              <a:buNone/>
            </a:pPr>
            <a:r>
              <a:rPr lang="en"/>
              <a:t>(Condominium cases: </a:t>
            </a:r>
            <a:r>
              <a:rPr i="1" lang="en">
                <a:solidFill>
                  <a:srgbClr val="999999"/>
                </a:solidFill>
              </a:rPr>
              <a:t>Goldberg v. North Wabash Venture</a:t>
            </a:r>
            <a:r>
              <a:rPr lang="en">
                <a:solidFill>
                  <a:srgbClr val="999999"/>
                </a:solidFill>
              </a:rPr>
              <a:t>, </a:t>
            </a:r>
            <a:r>
              <a:rPr i="1" lang="en">
                <a:solidFill>
                  <a:srgbClr val="999999"/>
                </a:solidFill>
              </a:rPr>
              <a:t>United Housing</a:t>
            </a:r>
            <a:r>
              <a:rPr lang="en"/>
              <a:t>)</a:t>
            </a:r>
          </a:p>
          <a:p>
            <a:pPr lvl="0" rtl="0">
              <a:spcBef>
                <a:spcPts val="0"/>
              </a:spcBef>
              <a:spcAft>
                <a:spcPts val="0"/>
              </a:spcAft>
              <a:buNone/>
            </a:pPr>
            <a:r>
              <a:rPr lang="en"/>
              <a:t>Token was purchased after application is already up and running. </a:t>
            </a:r>
          </a:p>
          <a:p>
            <a:pPr lvl="0" rtl="0">
              <a:spcBef>
                <a:spcPts val="0"/>
              </a:spcBef>
              <a:spcAft>
                <a:spcPts val="1000"/>
              </a:spcAft>
              <a:buNone/>
            </a:pPr>
            <a:r>
              <a:rPr lang="en"/>
              <a:t>(Country Club cases: </a:t>
            </a:r>
            <a:r>
              <a:rPr i="1" lang="en">
                <a:solidFill>
                  <a:srgbClr val="999999"/>
                </a:solidFill>
              </a:rPr>
              <a:t>Silver Hills Country Club v. Sobieski</a:t>
            </a:r>
            <a:r>
              <a:rPr lang="en">
                <a:solidFill>
                  <a:srgbClr val="999999"/>
                </a:solidFill>
              </a:rPr>
              <a:t>, </a:t>
            </a:r>
            <a:r>
              <a:rPr i="1" lang="en">
                <a:solidFill>
                  <a:srgbClr val="999999"/>
                </a:solidFill>
              </a:rPr>
              <a:t>All Seasons Resorts</a:t>
            </a:r>
            <a:r>
              <a:rPr lang="en">
                <a:solidFill>
                  <a:srgbClr val="434343"/>
                </a:solidFill>
              </a:rPr>
              <a:t>)</a:t>
            </a:r>
          </a:p>
          <a:p>
            <a:pPr lvl="0" rtl="0">
              <a:spcBef>
                <a:spcPts val="0"/>
              </a:spcBef>
              <a:buNone/>
            </a:pPr>
            <a:r>
              <a:rPr lang="en"/>
              <a:t>Token’s value is dependent on the purchaser’s own efforts and/or the efforts of a large number of other unaffiliated investors/users/developers.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0" st="0"/>
                                            </p:txEl>
                                          </p:spTgt>
                                        </p:tgtEl>
                                        <p:attrNameLst>
                                          <p:attrName>style.visibility</p:attrName>
                                        </p:attrNameLst>
                                      </p:cBhvr>
                                      <p:to>
                                        <p:strVal val="visible"/>
                                      </p:to>
                                    </p:set>
                                    <p:animEffect filter="fade" transition="in">
                                      <p:cBhvr>
                                        <p:cTn dur="200"/>
                                        <p:tgtEl>
                                          <p:spTgt spid="7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1" st="1"/>
                                            </p:txEl>
                                          </p:spTgt>
                                        </p:tgtEl>
                                        <p:attrNameLst>
                                          <p:attrName>style.visibility</p:attrName>
                                        </p:attrNameLst>
                                      </p:cBhvr>
                                      <p:to>
                                        <p:strVal val="visible"/>
                                      </p:to>
                                    </p:set>
                                    <p:animEffect filter="fade" transition="in">
                                      <p:cBhvr>
                                        <p:cTn dur="200"/>
                                        <p:tgtEl>
                                          <p:spTgt spid="7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2" st="2"/>
                                            </p:txEl>
                                          </p:spTgt>
                                        </p:tgtEl>
                                        <p:attrNameLst>
                                          <p:attrName>style.visibility</p:attrName>
                                        </p:attrNameLst>
                                      </p:cBhvr>
                                      <p:to>
                                        <p:strVal val="visible"/>
                                      </p:to>
                                    </p:set>
                                    <p:animEffect filter="fade" transition="in">
                                      <p:cBhvr>
                                        <p:cTn dur="200"/>
                                        <p:tgtEl>
                                          <p:spTgt spid="7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3" st="3"/>
                                            </p:txEl>
                                          </p:spTgt>
                                        </p:tgtEl>
                                        <p:attrNameLst>
                                          <p:attrName>style.visibility</p:attrName>
                                        </p:attrNameLst>
                                      </p:cBhvr>
                                      <p:to>
                                        <p:strVal val="visible"/>
                                      </p:to>
                                    </p:set>
                                    <p:animEffect filter="fade" transition="in">
                                      <p:cBhvr>
                                        <p:cTn dur="200"/>
                                        <p:tgtEl>
                                          <p:spTgt spid="7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4" st="4"/>
                                            </p:txEl>
                                          </p:spTgt>
                                        </p:tgtEl>
                                        <p:attrNameLst>
                                          <p:attrName>style.visibility</p:attrName>
                                        </p:attrNameLst>
                                      </p:cBhvr>
                                      <p:to>
                                        <p:strVal val="visible"/>
                                      </p:to>
                                    </p:set>
                                    <p:animEffect filter="fade" transition="in">
                                      <p:cBhvr>
                                        <p:cTn dur="200"/>
                                        <p:tgtEl>
                                          <p:spTgt spid="7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5" st="5"/>
                                            </p:txEl>
                                          </p:spTgt>
                                        </p:tgtEl>
                                        <p:attrNameLst>
                                          <p:attrName>style.visibility</p:attrName>
                                        </p:attrNameLst>
                                      </p:cBhvr>
                                      <p:to>
                                        <p:strVal val="visible"/>
                                      </p:to>
                                    </p:set>
                                    <p:animEffect filter="fade" transition="in">
                                      <p:cBhvr>
                                        <p:cTn dur="200"/>
                                        <p:tgtEl>
                                          <p:spTgt spid="7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6" st="6"/>
                                            </p:txEl>
                                          </p:spTgt>
                                        </p:tgtEl>
                                        <p:attrNameLst>
                                          <p:attrName>style.visibility</p:attrName>
                                        </p:attrNameLst>
                                      </p:cBhvr>
                                      <p:to>
                                        <p:strVal val="visible"/>
                                      </p:to>
                                    </p:set>
                                    <p:animEffect filter="fade" transition="in">
                                      <p:cBhvr>
                                        <p:cTn dur="200"/>
                                        <p:tgtEl>
                                          <p:spTgt spid="7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7" st="7"/>
                                            </p:txEl>
                                          </p:spTgt>
                                        </p:tgtEl>
                                        <p:attrNameLst>
                                          <p:attrName>style.visibility</p:attrName>
                                        </p:attrNameLst>
                                      </p:cBhvr>
                                      <p:to>
                                        <p:strVal val="visible"/>
                                      </p:to>
                                    </p:set>
                                    <p:animEffect filter="fade" transition="in">
                                      <p:cBhvr>
                                        <p:cTn dur="200"/>
                                        <p:tgtEl>
                                          <p:spTgt spid="72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2" name="Shape 732"/>
        <p:cNvGrpSpPr/>
        <p:nvPr/>
      </p:nvGrpSpPr>
      <p:grpSpPr>
        <a:xfrm>
          <a:off x="0" y="0"/>
          <a:ext cx="0" cy="0"/>
          <a:chOff x="0" y="0"/>
          <a:chExt cx="0" cy="0"/>
        </a:xfrm>
      </p:grpSpPr>
      <p:sp>
        <p:nvSpPr>
          <p:cNvPr id="733" name="Shape 7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Some things to avoid.</a:t>
            </a:r>
          </a:p>
        </p:txBody>
      </p:sp>
      <p:sp>
        <p:nvSpPr>
          <p:cNvPr id="734" name="Shape 73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Language that suggests securities issuance: </a:t>
            </a:r>
          </a:p>
          <a:p>
            <a:pPr indent="-228600" lvl="0" marL="457200" rtl="0">
              <a:spcBef>
                <a:spcPts val="0"/>
              </a:spcBef>
            </a:pPr>
            <a:r>
              <a:rPr lang="en"/>
              <a:t>Initial (coin) Offering</a:t>
            </a:r>
          </a:p>
          <a:p>
            <a:pPr indent="-228600" lvl="0" marL="457200" rtl="0">
              <a:spcBef>
                <a:spcPts val="0"/>
              </a:spcBef>
            </a:pPr>
            <a:r>
              <a:rPr lang="en"/>
              <a:t>Profit Sharing</a:t>
            </a:r>
          </a:p>
          <a:p>
            <a:pPr lvl="0" rtl="0">
              <a:spcBef>
                <a:spcPts val="0"/>
              </a:spcBef>
              <a:buNone/>
            </a:pPr>
            <a:r>
              <a:rPr lang="en"/>
              <a:t>Endorsing risky ventures or claiming endorsements:</a:t>
            </a:r>
          </a:p>
          <a:p>
            <a:pPr indent="-228600" lvl="0" marL="457200" rtl="0">
              <a:spcBef>
                <a:spcPts val="0"/>
              </a:spcBef>
            </a:pPr>
            <a:r>
              <a:rPr lang="en"/>
              <a:t>Severe penalties can await anyone who is deemed a “promoter” of an unregistered security. </a:t>
            </a:r>
          </a:p>
          <a:p>
            <a:pPr indent="-228600" lvl="0" marL="457200" rtl="0">
              <a:spcBef>
                <a:spcPts val="0"/>
              </a:spcBef>
            </a:pPr>
            <a:r>
              <a:rPr lang="en"/>
              <a:t>The definition of “promoter” is vague.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0" st="0"/>
                                            </p:txEl>
                                          </p:spTgt>
                                        </p:tgtEl>
                                        <p:attrNameLst>
                                          <p:attrName>style.visibility</p:attrName>
                                        </p:attrNameLst>
                                      </p:cBhvr>
                                      <p:to>
                                        <p:strVal val="visible"/>
                                      </p:to>
                                    </p:set>
                                    <p:animEffect filter="fade" transition="in">
                                      <p:cBhvr>
                                        <p:cTn dur="100"/>
                                        <p:tgtEl>
                                          <p:spTgt spid="7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1" st="1"/>
                                            </p:txEl>
                                          </p:spTgt>
                                        </p:tgtEl>
                                        <p:attrNameLst>
                                          <p:attrName>style.visibility</p:attrName>
                                        </p:attrNameLst>
                                      </p:cBhvr>
                                      <p:to>
                                        <p:strVal val="visible"/>
                                      </p:to>
                                    </p:set>
                                    <p:animEffect filter="fade" transition="in">
                                      <p:cBhvr>
                                        <p:cTn dur="100"/>
                                        <p:tgtEl>
                                          <p:spTgt spid="7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2" st="2"/>
                                            </p:txEl>
                                          </p:spTgt>
                                        </p:tgtEl>
                                        <p:attrNameLst>
                                          <p:attrName>style.visibility</p:attrName>
                                        </p:attrNameLst>
                                      </p:cBhvr>
                                      <p:to>
                                        <p:strVal val="visible"/>
                                      </p:to>
                                    </p:set>
                                    <p:animEffect filter="fade" transition="in">
                                      <p:cBhvr>
                                        <p:cTn dur="100"/>
                                        <p:tgtEl>
                                          <p:spTgt spid="7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3" st="3"/>
                                            </p:txEl>
                                          </p:spTgt>
                                        </p:tgtEl>
                                        <p:attrNameLst>
                                          <p:attrName>style.visibility</p:attrName>
                                        </p:attrNameLst>
                                      </p:cBhvr>
                                      <p:to>
                                        <p:strVal val="visible"/>
                                      </p:to>
                                    </p:set>
                                    <p:animEffect filter="fade" transition="in">
                                      <p:cBhvr>
                                        <p:cTn dur="100"/>
                                        <p:tgtEl>
                                          <p:spTgt spid="7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4" st="4"/>
                                            </p:txEl>
                                          </p:spTgt>
                                        </p:tgtEl>
                                        <p:attrNameLst>
                                          <p:attrName>style.visibility</p:attrName>
                                        </p:attrNameLst>
                                      </p:cBhvr>
                                      <p:to>
                                        <p:strVal val="visible"/>
                                      </p:to>
                                    </p:set>
                                    <p:animEffect filter="fade" transition="in">
                                      <p:cBhvr>
                                        <p:cTn dur="100"/>
                                        <p:tgtEl>
                                          <p:spTgt spid="7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xEl>
                                              <p:pRg end="5" st="5"/>
                                            </p:txEl>
                                          </p:spTgt>
                                        </p:tgtEl>
                                        <p:attrNameLst>
                                          <p:attrName>style.visibility</p:attrName>
                                        </p:attrNameLst>
                                      </p:cBhvr>
                                      <p:to>
                                        <p:strVal val="visible"/>
                                      </p:to>
                                    </p:set>
                                    <p:animEffect filter="fade" transition="in">
                                      <p:cBhvr>
                                        <p:cTn dur="100"/>
                                        <p:tgtEl>
                                          <p:spTgt spid="73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Shape 739"/>
          <p:cNvSpPr/>
          <p:nvPr/>
        </p:nvSpPr>
        <p:spPr>
          <a:xfrm>
            <a:off x="-9500" y="-100"/>
            <a:ext cx="9144000" cy="5143500"/>
          </a:xfrm>
          <a:prstGeom prst="rect">
            <a:avLst/>
          </a:prstGeom>
          <a:solidFill>
            <a:srgbClr val="000000">
              <a:alpha val="56919"/>
            </a:srgbClr>
          </a:solidFill>
          <a:ln>
            <a:noFill/>
          </a:ln>
        </p:spPr>
        <p:txBody>
          <a:bodyPr anchorCtr="0" anchor="ctr" bIns="91425" lIns="91425" rIns="91425" tIns="91425">
            <a:noAutofit/>
          </a:bodyPr>
          <a:lstStyle/>
          <a:p>
            <a:pPr lvl="0">
              <a:spcBef>
                <a:spcPts val="0"/>
              </a:spcBef>
              <a:buNone/>
            </a:pPr>
            <a:r>
              <a:t/>
            </a:r>
            <a:endParaRPr/>
          </a:p>
        </p:txBody>
      </p:sp>
      <p:sp>
        <p:nvSpPr>
          <p:cNvPr id="740" name="Shape 740"/>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a:solidFill>
                  <a:srgbClr val="FFFFFF"/>
                </a:solidFill>
              </a:rPr>
              <a:t>Please don’t hesitate to contact us.</a:t>
            </a:r>
          </a:p>
        </p:txBody>
      </p:sp>
      <p:sp>
        <p:nvSpPr>
          <p:cNvPr id="741" name="Shape 741"/>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spcBef>
                <a:spcPts val="0"/>
              </a:spcBef>
              <a:buNone/>
            </a:pPr>
            <a:r>
              <a:rPr lang="en">
                <a:solidFill>
                  <a:srgbClr val="FFFFFF"/>
                </a:solidFill>
              </a:rPr>
              <a:t>peter@coincenter.org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b="1" lang="en">
                <a:latin typeface="Proxima Nova"/>
                <a:ea typeface="Proxima Nova"/>
                <a:cs typeface="Proxima Nova"/>
                <a:sym typeface="Proxima Nova"/>
              </a:rPr>
              <a:t>Backgrounders</a:t>
            </a:r>
          </a:p>
        </p:txBody>
      </p:sp>
      <p:pic>
        <p:nvPicPr>
          <p:cNvPr descr="Screenshot 2016-06-07 at 6.47.48 PM.png" id="182" name="Shape 182"/>
          <p:cNvPicPr preferRelativeResize="0"/>
          <p:nvPr/>
        </p:nvPicPr>
        <p:blipFill>
          <a:blip r:embed="rId3">
            <a:alphaModFix/>
          </a:blip>
          <a:stretch>
            <a:fillRect/>
          </a:stretch>
        </p:blipFill>
        <p:spPr>
          <a:xfrm>
            <a:off x="1849676" y="1390674"/>
            <a:ext cx="5366498" cy="3550676"/>
          </a:xfrm>
          <a:prstGeom prst="rect">
            <a:avLst/>
          </a:prstGeom>
          <a:noFill/>
          <a:ln>
            <a:noFill/>
          </a:ln>
        </p:spPr>
      </p:pic>
      <p:pic>
        <p:nvPicPr>
          <p:cNvPr descr="Screenshot 2016-06-07 at 6.48.11 PM.png" id="183" name="Shape 183"/>
          <p:cNvPicPr preferRelativeResize="0"/>
          <p:nvPr/>
        </p:nvPicPr>
        <p:blipFill>
          <a:blip r:embed="rId4">
            <a:alphaModFix/>
          </a:blip>
          <a:stretch>
            <a:fillRect/>
          </a:stretch>
        </p:blipFill>
        <p:spPr>
          <a:xfrm>
            <a:off x="1706372" y="1390687"/>
            <a:ext cx="5634523" cy="3478650"/>
          </a:xfrm>
          <a:prstGeom prst="rect">
            <a:avLst/>
          </a:prstGeom>
          <a:noFill/>
          <a:ln>
            <a:noFill/>
          </a:ln>
        </p:spPr>
      </p:pic>
      <p:pic>
        <p:nvPicPr>
          <p:cNvPr descr="Screenshot 2016-06-07 at 6.50.13 PM.png" id="184" name="Shape 184"/>
          <p:cNvPicPr preferRelativeResize="0"/>
          <p:nvPr/>
        </p:nvPicPr>
        <p:blipFill>
          <a:blip r:embed="rId5">
            <a:alphaModFix/>
          </a:blip>
          <a:stretch>
            <a:fillRect/>
          </a:stretch>
        </p:blipFill>
        <p:spPr>
          <a:xfrm>
            <a:off x="1778147" y="1215500"/>
            <a:ext cx="5911050" cy="3829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b="1" lang="en">
                <a:latin typeface="Proxima Nova"/>
                <a:ea typeface="Proxima Nova"/>
                <a:cs typeface="Proxima Nova"/>
                <a:sym typeface="Proxima Nova"/>
              </a:rPr>
              <a:t>Reports</a:t>
            </a:r>
          </a:p>
        </p:txBody>
      </p:sp>
      <p:pic>
        <p:nvPicPr>
          <p:cNvPr descr="Screenshot 2016-06-07 at 6.53.25 PM.png" id="190" name="Shape 190"/>
          <p:cNvPicPr preferRelativeResize="0"/>
          <p:nvPr/>
        </p:nvPicPr>
        <p:blipFill>
          <a:blip r:embed="rId3">
            <a:alphaModFix/>
          </a:blip>
          <a:stretch>
            <a:fillRect/>
          </a:stretch>
        </p:blipFill>
        <p:spPr>
          <a:xfrm>
            <a:off x="1984700" y="1482075"/>
            <a:ext cx="5174598" cy="3039575"/>
          </a:xfrm>
          <a:prstGeom prst="rect">
            <a:avLst/>
          </a:prstGeom>
          <a:noFill/>
          <a:ln>
            <a:noFill/>
          </a:ln>
        </p:spPr>
      </p:pic>
      <p:pic>
        <p:nvPicPr>
          <p:cNvPr descr="Screenshot 2016-06-07 at 6.54.41 PM.png" id="191" name="Shape 191"/>
          <p:cNvPicPr preferRelativeResize="0"/>
          <p:nvPr/>
        </p:nvPicPr>
        <p:blipFill>
          <a:blip r:embed="rId4">
            <a:alphaModFix/>
          </a:blip>
          <a:stretch>
            <a:fillRect/>
          </a:stretch>
        </p:blipFill>
        <p:spPr>
          <a:xfrm>
            <a:off x="1984700" y="1352050"/>
            <a:ext cx="5220925" cy="3197976"/>
          </a:xfrm>
          <a:prstGeom prst="rect">
            <a:avLst/>
          </a:prstGeom>
          <a:noFill/>
          <a:ln>
            <a:noFill/>
          </a:ln>
        </p:spPr>
      </p:pic>
      <p:pic>
        <p:nvPicPr>
          <p:cNvPr id="192" name="Shape 192"/>
          <p:cNvPicPr preferRelativeResize="0"/>
          <p:nvPr/>
        </p:nvPicPr>
        <p:blipFill rotWithShape="1">
          <a:blip r:embed="rId5">
            <a:alphaModFix/>
          </a:blip>
          <a:srcRect b="36386" l="0" r="0" t="17301"/>
          <a:stretch/>
        </p:blipFill>
        <p:spPr>
          <a:xfrm>
            <a:off x="1908500" y="1352050"/>
            <a:ext cx="5311090" cy="3197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Regulatory </a:t>
            </a:r>
          </a:p>
          <a:p>
            <a:pPr lvl="0" rtl="0">
              <a:spcBef>
                <a:spcPts val="0"/>
              </a:spcBef>
              <a:buNone/>
            </a:pPr>
            <a:r>
              <a:rPr lang="en"/>
              <a:t>Filings</a:t>
            </a:r>
          </a:p>
        </p:txBody>
      </p:sp>
      <p:pic>
        <p:nvPicPr>
          <p:cNvPr descr="Screenshot 2016-09-16 at 1.35.29 PM.png" id="198" name="Shape 198"/>
          <p:cNvPicPr preferRelativeResize="0"/>
          <p:nvPr/>
        </p:nvPicPr>
        <p:blipFill>
          <a:blip r:embed="rId3">
            <a:alphaModFix/>
          </a:blip>
          <a:stretch>
            <a:fillRect/>
          </a:stretch>
        </p:blipFill>
        <p:spPr>
          <a:xfrm>
            <a:off x="3279684" y="285425"/>
            <a:ext cx="4552380" cy="5143499"/>
          </a:xfrm>
          <a:prstGeom prst="rect">
            <a:avLst/>
          </a:prstGeom>
          <a:noFill/>
          <a:ln>
            <a:noFill/>
          </a:ln>
        </p:spPr>
      </p:pic>
      <p:pic>
        <p:nvPicPr>
          <p:cNvPr descr="Screenshot 2016-09-16 at 1.38.11 PM.png" id="199" name="Shape 199"/>
          <p:cNvPicPr preferRelativeResize="0"/>
          <p:nvPr/>
        </p:nvPicPr>
        <p:blipFill>
          <a:blip r:embed="rId4">
            <a:alphaModFix/>
          </a:blip>
          <a:stretch>
            <a:fillRect/>
          </a:stretch>
        </p:blipFill>
        <p:spPr>
          <a:xfrm>
            <a:off x="2930089" y="132625"/>
            <a:ext cx="4992220"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Proxim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